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ppt/charts/chart14.xml" ContentType="application/vnd.openxmlformats-officedocument.drawingml.chart+xml"/>
  <Override PartName="/ppt/drawings/drawing9.xml" ContentType="application/vnd.openxmlformats-officedocument.drawingml.chartshapes+xml"/>
  <Override PartName="/ppt/charts/chart15.xml" ContentType="application/vnd.openxmlformats-officedocument.drawingml.chart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handoutMasterIdLst>
    <p:handoutMasterId r:id="rId42"/>
  </p:handoutMasterIdLst>
  <p:sldIdLst>
    <p:sldId id="258" r:id="rId3"/>
    <p:sldId id="260" r:id="rId4"/>
    <p:sldId id="261" r:id="rId5"/>
    <p:sldId id="298" r:id="rId6"/>
    <p:sldId id="304" r:id="rId7"/>
    <p:sldId id="300" r:id="rId8"/>
    <p:sldId id="301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270" r:id="rId32"/>
    <p:sldId id="284" r:id="rId33"/>
    <p:sldId id="282" r:id="rId34"/>
    <p:sldId id="283" r:id="rId35"/>
    <p:sldId id="278" r:id="rId36"/>
    <p:sldId id="271" r:id="rId37"/>
    <p:sldId id="272" r:id="rId38"/>
    <p:sldId id="273" r:id="rId39"/>
    <p:sldId id="277" r:id="rId40"/>
    <p:sldId id="279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AA8"/>
    <a:srgbClr val="CC0099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67" autoAdjust="0"/>
  </p:normalViewPr>
  <p:slideViewPr>
    <p:cSldViewPr>
      <p:cViewPr varScale="1">
        <p:scale>
          <a:sx n="71" d="100"/>
          <a:sy n="71" d="100"/>
        </p:scale>
        <p:origin x="78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y\class%20stuff\CHBE%20424\CHBE%20424%20Sp%2013\Quizzes\Q6%20CHBE%20424%202013\quiz%206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Mary\class%20stuff\CHBE%20424\CHBE%20424%20Sp%2013\Quizzes\Q6%20CHBE%20424%202013\quiz%206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Mary\class%20stuff\CHBE%20424\CHBE%20424%20Sp%2013\Quizzes\Q6%20CHBE%20424%202013\quiz%206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Mary\class%20stuff\CHBE%20424\CHBE%20424%20Sp%2013\Quizzes\Q6%20CHBE%20424%202013\quiz%206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Mary\class%20stuff\CHBE%20424\CHBE%20424%20Sp%2013\Quizzes\Q6%20CHBE%20424%202013\quiz%206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Mary\class%20stuff\CHBE%20424\CHBE%20424%20Sp%2013\Quizzes\Q6%20CHBE%20424%202013\quiz%206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Mary\class%20stuff\CHBE%20424\CHBE%20424%20Sp%2013\Quizzes\Q6%20CHBE%20424%202013\quiz%20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y\class%20stuff\CHBE%20424\CHBE%20424%20Sp%2013\Quizzes\Q6%20CHBE%20424%202013\quiz%206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Mary\class%20stuff\CHBE%20424\CHBE%20424%20Sp%2013\Quizzes\Q6%20CHBE%20424%202013\quiz%206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Mary\class%20stuff\CHBE%20424\CHBE%20424%20Sp%2013\Quizzes\Q6%20CHBE%20424%202013\quiz%206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Mary\class%20stuff\CHBE%20424\CHBE%20424%20Sp%2013\Quizzes\Q6%20CHBE%20424%202013\quiz%20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y\class%20stuff\CHBE%20424\CHBE%20424%20Sp%2013\Quizzes\Q6%20CHBE%20424%202013\quiz%20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y\class%20stuff\CHBE%20424\CHBE%20424%20Sp%2013\Quizzes\Q6%20CHBE%20424%202013\quiz%206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y\class%20stuff\CHBE%20424\CHBE%20424%20Sp%2013\Quizzes\Q6%20CHBE%20424%202013\quiz%206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Mary\class%20stuff\CHBE%20424\CHBE%20424%20Sp%2013\Quizzes\Q6%20CHBE%20424%202013\quiz%20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313553589306"/>
          <c:y val="6.3495244912567764E-2"/>
          <c:w val="0.4747033038395973"/>
          <c:h val="0.761219321269051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Sheet1!$E$28</c:f>
              <c:strCache>
                <c:ptCount val="1"/>
                <c:pt idx="0">
                  <c:v>FT0=4000 mol/h, T=400K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12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Sheet1!$B$28:$B$32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0.60000000000000031</c:v>
                </c:pt>
                <c:pt idx="4">
                  <c:v>0.8</c:v>
                </c:pt>
              </c:numCache>
            </c:numRef>
          </c:xVal>
          <c:yVal>
            <c:numRef>
              <c:f>Sheet1!$A$28:$A$32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Sheet1!$E$34</c:f>
              <c:strCache>
                <c:ptCount val="1"/>
                <c:pt idx="0">
                  <c:v>FT0=4000 mol/h, T=300K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12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Sheet1!$B$34:$B$36</c:f>
              <c:numCache>
                <c:formatCode>General</c:formatCode>
                <c:ptCount val="3"/>
                <c:pt idx="0">
                  <c:v>0.30000000000000016</c:v>
                </c:pt>
                <c:pt idx="1">
                  <c:v>0.5</c:v>
                </c:pt>
                <c:pt idx="2">
                  <c:v>0.8</c:v>
                </c:pt>
              </c:numCache>
            </c:numRef>
          </c:xVal>
          <c:yVal>
            <c:numRef>
              <c:f>Sheet1!$A$34:$A$36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Sheet1!$E$38</c:f>
              <c:strCache>
                <c:ptCount val="1"/>
                <c:pt idx="0">
                  <c:v>FT0=3500 mol/h, T=400K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Sheet1!$B$38:$B$42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0.60000000000000031</c:v>
                </c:pt>
                <c:pt idx="4">
                  <c:v>0.8</c:v>
                </c:pt>
              </c:numCache>
            </c:numRef>
          </c:xVal>
          <c:yVal>
            <c:numRef>
              <c:f>Sheet1!$A$38:$A$42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Sheet1!$E$44</c:f>
              <c:strCache>
                <c:ptCount val="1"/>
                <c:pt idx="0">
                  <c:v>FT0=3500 mol/h, T=300K</c:v>
                </c:pt>
              </c:strCache>
            </c:strRef>
          </c:tx>
          <c:spPr>
            <a:ln>
              <a:noFill/>
              <a:prstDash val="dash"/>
            </a:ln>
          </c:spPr>
          <c:marker>
            <c:symbol val="circle"/>
            <c:size val="13"/>
            <c:spPr>
              <a:noFill/>
              <a:ln w="38100">
                <a:solidFill>
                  <a:srgbClr val="8000FF"/>
                </a:solidFill>
              </a:ln>
            </c:spPr>
          </c:marker>
          <c:xVal>
            <c:numRef>
              <c:f>Sheet1!$B$44:$B$47</c:f>
              <c:numCache>
                <c:formatCode>General</c:formatCode>
                <c:ptCount val="4"/>
                <c:pt idx="0">
                  <c:v>0.30000000000000016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Sheet1!$A$44:$A$47</c:f>
              <c:numCache>
                <c:formatCode>General</c:formatCode>
                <c:ptCount val="4"/>
                <c:pt idx="0">
                  <c:v>1.9000000000000001</c:v>
                </c:pt>
                <c:pt idx="1">
                  <c:v>1.9000000000000001</c:v>
                </c:pt>
                <c:pt idx="2">
                  <c:v>1.9000000000000001</c:v>
                </c:pt>
                <c:pt idx="3">
                  <c:v>1.9000000000000001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Sheet1!$E$54</c:f>
              <c:strCache>
                <c:ptCount val="1"/>
                <c:pt idx="0">
                  <c:v>FT0=1000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75000"/>
                </a:schemeClr>
              </a:solidFill>
              <a:ln w="15875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chemeClr val="accent6">
                    <a:lumMod val="75000"/>
                    <a:alpha val="53000"/>
                  </a:schemeClr>
                </a:solidFill>
                <a:ln w="15875"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Sheet1!$B$54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Sheet1!$A$54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Sheet1!$E$55</c:f>
              <c:strCache>
                <c:ptCount val="1"/>
                <c:pt idx="0">
                  <c:v>FT0=1500 mol/h, T=400K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Sheet1!$B$55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Sheet1!$A$55</c:f>
              <c:numCache>
                <c:formatCode>General</c:formatCode>
                <c:ptCount val="1"/>
                <c:pt idx="0">
                  <c:v>4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Sheet1!$E$56</c:f>
              <c:strCache>
                <c:ptCount val="1"/>
                <c:pt idx="0">
                  <c:v>FT0=2000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00D1CC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Sheet1!$B$56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Sheet1!$A$56</c:f>
              <c:numCache>
                <c:formatCode>General</c:formatCode>
                <c:ptCount val="1"/>
                <c:pt idx="0">
                  <c:v>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55667856"/>
        <c:axId val="-1955666224"/>
      </c:scatterChart>
      <c:valAx>
        <c:axId val="-1955667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r>
                  <a:rPr lang="en-US" dirty="0"/>
                  <a:t> (cm)</a:t>
                </a:r>
              </a:p>
            </c:rich>
          </c:tx>
          <c:overlay val="0"/>
        </c:title>
        <c:numFmt formatCode="#,##0.0" sourceLinked="0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crossAx val="-1955666224"/>
        <c:crosses val="autoZero"/>
        <c:crossBetween val="midCat"/>
        <c:majorUnit val="0.1"/>
        <c:minorUnit val="0.05"/>
      </c:valAx>
      <c:valAx>
        <c:axId val="-19556662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-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/g cat*h)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8116459669345497E-3"/>
              <c:y val="0.26023222739689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-1955667856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863395297237366"/>
          <c:y val="1.4433650339162165E-2"/>
          <c:w val="0.39136604702762712"/>
          <c:h val="0.6032454465919038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313553589306"/>
          <c:y val="6.3495244912567764E-2"/>
          <c:w val="0.4747033038395973"/>
          <c:h val="0.761219321269051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Sheet1!$E$28</c:f>
              <c:strCache>
                <c:ptCount val="1"/>
                <c:pt idx="0">
                  <c:v>FT0=4000 mol/h, T=400K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12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Sheet1!$B$28:$B$32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0.60000000000000031</c:v>
                </c:pt>
                <c:pt idx="4">
                  <c:v>0.8</c:v>
                </c:pt>
              </c:numCache>
            </c:numRef>
          </c:xVal>
          <c:yVal>
            <c:numRef>
              <c:f>Sheet1!$A$28:$A$32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Sheet1!$E$34</c:f>
              <c:strCache>
                <c:ptCount val="1"/>
                <c:pt idx="0">
                  <c:v>FT0=4000 mol/h, T=300K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12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Sheet1!$B$34:$B$36</c:f>
              <c:numCache>
                <c:formatCode>General</c:formatCode>
                <c:ptCount val="3"/>
                <c:pt idx="0">
                  <c:v>0.30000000000000016</c:v>
                </c:pt>
                <c:pt idx="1">
                  <c:v>0.5</c:v>
                </c:pt>
                <c:pt idx="2">
                  <c:v>0.8</c:v>
                </c:pt>
              </c:numCache>
            </c:numRef>
          </c:xVal>
          <c:yVal>
            <c:numRef>
              <c:f>Sheet1!$A$34:$A$36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Sheet1!$E$38</c:f>
              <c:strCache>
                <c:ptCount val="1"/>
                <c:pt idx="0">
                  <c:v>FT0=3500 mol/h, T=400K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Sheet1!$B$38:$B$42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0.60000000000000031</c:v>
                </c:pt>
                <c:pt idx="4">
                  <c:v>0.8</c:v>
                </c:pt>
              </c:numCache>
            </c:numRef>
          </c:xVal>
          <c:yVal>
            <c:numRef>
              <c:f>Sheet1!$A$38:$A$42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Sheet1!$E$44</c:f>
              <c:strCache>
                <c:ptCount val="1"/>
                <c:pt idx="0">
                  <c:v>FT0=3500 mol/h, T=300K</c:v>
                </c:pt>
              </c:strCache>
            </c:strRef>
          </c:tx>
          <c:spPr>
            <a:ln>
              <a:noFill/>
              <a:prstDash val="dash"/>
            </a:ln>
          </c:spPr>
          <c:marker>
            <c:symbol val="circle"/>
            <c:size val="13"/>
            <c:spPr>
              <a:noFill/>
              <a:ln w="38100">
                <a:solidFill>
                  <a:srgbClr val="8000FF"/>
                </a:solidFill>
              </a:ln>
            </c:spPr>
          </c:marker>
          <c:xVal>
            <c:numRef>
              <c:f>Sheet1!$B$44:$B$47</c:f>
              <c:numCache>
                <c:formatCode>General</c:formatCode>
                <c:ptCount val="4"/>
                <c:pt idx="0">
                  <c:v>0.30000000000000016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Sheet1!$A$44:$A$47</c:f>
              <c:numCache>
                <c:formatCode>General</c:formatCode>
                <c:ptCount val="4"/>
                <c:pt idx="0">
                  <c:v>1.9000000000000001</c:v>
                </c:pt>
                <c:pt idx="1">
                  <c:v>1.9000000000000001</c:v>
                </c:pt>
                <c:pt idx="2">
                  <c:v>1.9000000000000001</c:v>
                </c:pt>
                <c:pt idx="3">
                  <c:v>1.9000000000000001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Sheet1!$E$54</c:f>
              <c:strCache>
                <c:ptCount val="1"/>
                <c:pt idx="0">
                  <c:v>FT0=1000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75000"/>
                </a:schemeClr>
              </a:solidFill>
              <a:ln w="15875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chemeClr val="accent6">
                    <a:lumMod val="75000"/>
                    <a:alpha val="53000"/>
                  </a:schemeClr>
                </a:solidFill>
                <a:ln w="15875"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Sheet1!$B$54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Sheet1!$A$54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Sheet1!$E$55</c:f>
              <c:strCache>
                <c:ptCount val="1"/>
                <c:pt idx="0">
                  <c:v>FT0=1500 mol/h, T=400K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Sheet1!$B$55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Sheet1!$A$55</c:f>
              <c:numCache>
                <c:formatCode>General</c:formatCode>
                <c:ptCount val="1"/>
                <c:pt idx="0">
                  <c:v>4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Sheet1!$E$56</c:f>
              <c:strCache>
                <c:ptCount val="1"/>
                <c:pt idx="0">
                  <c:v>FT0=2000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00D1CC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Sheet1!$B$56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Sheet1!$A$56</c:f>
              <c:numCache>
                <c:formatCode>General</c:formatCode>
                <c:ptCount val="1"/>
                <c:pt idx="0">
                  <c:v>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8406928"/>
        <c:axId val="-2028403120"/>
      </c:scatterChart>
      <c:valAx>
        <c:axId val="-2028406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r>
                  <a:rPr lang="en-US" dirty="0"/>
                  <a:t> (cm)</a:t>
                </a:r>
              </a:p>
            </c:rich>
          </c:tx>
          <c:overlay val="0"/>
        </c:title>
        <c:numFmt formatCode="#,##0.0" sourceLinked="0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crossAx val="-2028403120"/>
        <c:crosses val="autoZero"/>
        <c:crossBetween val="midCat"/>
        <c:majorUnit val="0.1"/>
        <c:minorUnit val="0.05"/>
      </c:valAx>
      <c:valAx>
        <c:axId val="-20284031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-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/g cat*h)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8116459669345497E-3"/>
              <c:y val="0.26023222739689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-2028406928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863395297237366"/>
          <c:y val="1.4433650339162165E-2"/>
          <c:w val="0.39136604702762712"/>
          <c:h val="0.6032454465919038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313553589306"/>
          <c:y val="6.3495244912567764E-2"/>
          <c:w val="0.4747033038395973"/>
          <c:h val="0.761219321269051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Sheet1!$E$28</c:f>
              <c:strCache>
                <c:ptCount val="1"/>
                <c:pt idx="0">
                  <c:v>FT0=4000 mol/h, T=400K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12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Sheet1!$B$28:$B$32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0.60000000000000031</c:v>
                </c:pt>
                <c:pt idx="4">
                  <c:v>0.8</c:v>
                </c:pt>
              </c:numCache>
            </c:numRef>
          </c:xVal>
          <c:yVal>
            <c:numRef>
              <c:f>Sheet1!$A$28:$A$32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Sheet1!$E$34</c:f>
              <c:strCache>
                <c:ptCount val="1"/>
                <c:pt idx="0">
                  <c:v>FT0=4000 mol/h, T=300K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12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Sheet1!$B$34:$B$36</c:f>
              <c:numCache>
                <c:formatCode>General</c:formatCode>
                <c:ptCount val="3"/>
                <c:pt idx="0">
                  <c:v>0.30000000000000016</c:v>
                </c:pt>
                <c:pt idx="1">
                  <c:v>0.5</c:v>
                </c:pt>
                <c:pt idx="2">
                  <c:v>0.8</c:v>
                </c:pt>
              </c:numCache>
            </c:numRef>
          </c:xVal>
          <c:yVal>
            <c:numRef>
              <c:f>Sheet1!$A$34:$A$36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Sheet1!$E$38</c:f>
              <c:strCache>
                <c:ptCount val="1"/>
                <c:pt idx="0">
                  <c:v>FT0=3500 mol/h, T=400K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Sheet1!$B$38:$B$42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0.60000000000000031</c:v>
                </c:pt>
                <c:pt idx="4">
                  <c:v>0.8</c:v>
                </c:pt>
              </c:numCache>
            </c:numRef>
          </c:xVal>
          <c:yVal>
            <c:numRef>
              <c:f>Sheet1!$A$38:$A$42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Sheet1!$E$44</c:f>
              <c:strCache>
                <c:ptCount val="1"/>
                <c:pt idx="0">
                  <c:v>FT0=3500 mol/h, T=300K</c:v>
                </c:pt>
              </c:strCache>
            </c:strRef>
          </c:tx>
          <c:spPr>
            <a:ln>
              <a:noFill/>
              <a:prstDash val="dash"/>
            </a:ln>
          </c:spPr>
          <c:marker>
            <c:symbol val="circle"/>
            <c:size val="13"/>
            <c:spPr>
              <a:noFill/>
              <a:ln w="38100">
                <a:solidFill>
                  <a:srgbClr val="8000FF"/>
                </a:solidFill>
              </a:ln>
            </c:spPr>
          </c:marker>
          <c:xVal>
            <c:numRef>
              <c:f>Sheet1!$B$44:$B$47</c:f>
              <c:numCache>
                <c:formatCode>General</c:formatCode>
                <c:ptCount val="4"/>
                <c:pt idx="0">
                  <c:v>0.30000000000000016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Sheet1!$A$44:$A$47</c:f>
              <c:numCache>
                <c:formatCode>General</c:formatCode>
                <c:ptCount val="4"/>
                <c:pt idx="0">
                  <c:v>1.9000000000000001</c:v>
                </c:pt>
                <c:pt idx="1">
                  <c:v>1.9000000000000001</c:v>
                </c:pt>
                <c:pt idx="2">
                  <c:v>1.9000000000000001</c:v>
                </c:pt>
                <c:pt idx="3">
                  <c:v>1.9000000000000001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Sheet1!$E$54</c:f>
              <c:strCache>
                <c:ptCount val="1"/>
                <c:pt idx="0">
                  <c:v>FT0=1000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75000"/>
                </a:schemeClr>
              </a:solidFill>
              <a:ln w="15875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chemeClr val="accent6">
                    <a:lumMod val="75000"/>
                    <a:alpha val="53000"/>
                  </a:schemeClr>
                </a:solidFill>
                <a:ln w="15875"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Sheet1!$B$54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Sheet1!$A$54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Sheet1!$E$55</c:f>
              <c:strCache>
                <c:ptCount val="1"/>
                <c:pt idx="0">
                  <c:v>FT0=1500 mol/h, T=400K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Sheet1!$B$55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Sheet1!$A$55</c:f>
              <c:numCache>
                <c:formatCode>General</c:formatCode>
                <c:ptCount val="1"/>
                <c:pt idx="0">
                  <c:v>4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Sheet1!$E$56</c:f>
              <c:strCache>
                <c:ptCount val="1"/>
                <c:pt idx="0">
                  <c:v>FT0=2000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00D1CC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Sheet1!$B$56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Sheet1!$A$56</c:f>
              <c:numCache>
                <c:formatCode>General</c:formatCode>
                <c:ptCount val="1"/>
                <c:pt idx="0">
                  <c:v>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8404752"/>
        <c:axId val="-2026660320"/>
      </c:scatterChart>
      <c:valAx>
        <c:axId val="-2028404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r>
                  <a:rPr lang="en-US" dirty="0"/>
                  <a:t> (cm)</a:t>
                </a:r>
              </a:p>
            </c:rich>
          </c:tx>
          <c:overlay val="0"/>
        </c:title>
        <c:numFmt formatCode="#,##0.0" sourceLinked="0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crossAx val="-2026660320"/>
        <c:crosses val="autoZero"/>
        <c:crossBetween val="midCat"/>
        <c:majorUnit val="0.1"/>
        <c:minorUnit val="0.05"/>
      </c:valAx>
      <c:valAx>
        <c:axId val="-20266603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-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/g cat*h)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8116459669345497E-3"/>
              <c:y val="0.26023222739689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-2028404752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863395297237366"/>
          <c:y val="1.4433650339162165E-2"/>
          <c:w val="0.39136604702762712"/>
          <c:h val="0.6032454465919038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313553589306"/>
          <c:y val="6.3495244912567764E-2"/>
          <c:w val="0.4747033038395973"/>
          <c:h val="0.761219321269051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Sheet1!$E$28</c:f>
              <c:strCache>
                <c:ptCount val="1"/>
                <c:pt idx="0">
                  <c:v>FT0=4000 mol/h, T=400K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12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Sheet1!$B$28:$B$32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0.60000000000000031</c:v>
                </c:pt>
                <c:pt idx="4">
                  <c:v>0.8</c:v>
                </c:pt>
              </c:numCache>
            </c:numRef>
          </c:xVal>
          <c:yVal>
            <c:numRef>
              <c:f>Sheet1!$A$28:$A$32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Sheet1!$E$34</c:f>
              <c:strCache>
                <c:ptCount val="1"/>
                <c:pt idx="0">
                  <c:v>FT0=4000 mol/h, T=300K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12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Sheet1!$B$34:$B$36</c:f>
              <c:numCache>
                <c:formatCode>General</c:formatCode>
                <c:ptCount val="3"/>
                <c:pt idx="0">
                  <c:v>0.30000000000000016</c:v>
                </c:pt>
                <c:pt idx="1">
                  <c:v>0.5</c:v>
                </c:pt>
                <c:pt idx="2">
                  <c:v>0.8</c:v>
                </c:pt>
              </c:numCache>
            </c:numRef>
          </c:xVal>
          <c:yVal>
            <c:numRef>
              <c:f>Sheet1!$A$34:$A$36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Sheet1!$E$38</c:f>
              <c:strCache>
                <c:ptCount val="1"/>
                <c:pt idx="0">
                  <c:v>FT0=3500 mol/h, T=400K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Sheet1!$B$38:$B$42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0.60000000000000031</c:v>
                </c:pt>
                <c:pt idx="4">
                  <c:v>0.8</c:v>
                </c:pt>
              </c:numCache>
            </c:numRef>
          </c:xVal>
          <c:yVal>
            <c:numRef>
              <c:f>Sheet1!$A$38:$A$42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Sheet1!$E$44</c:f>
              <c:strCache>
                <c:ptCount val="1"/>
                <c:pt idx="0">
                  <c:v>FT0=3500 mol/h, T=300K</c:v>
                </c:pt>
              </c:strCache>
            </c:strRef>
          </c:tx>
          <c:spPr>
            <a:ln>
              <a:noFill/>
              <a:prstDash val="dash"/>
            </a:ln>
          </c:spPr>
          <c:marker>
            <c:symbol val="circle"/>
            <c:size val="13"/>
            <c:spPr>
              <a:noFill/>
              <a:ln w="38100">
                <a:solidFill>
                  <a:srgbClr val="8000FF"/>
                </a:solidFill>
              </a:ln>
            </c:spPr>
          </c:marker>
          <c:xVal>
            <c:numRef>
              <c:f>Sheet1!$B$44:$B$47</c:f>
              <c:numCache>
                <c:formatCode>General</c:formatCode>
                <c:ptCount val="4"/>
                <c:pt idx="0">
                  <c:v>0.30000000000000016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Sheet1!$A$44:$A$47</c:f>
              <c:numCache>
                <c:formatCode>General</c:formatCode>
                <c:ptCount val="4"/>
                <c:pt idx="0">
                  <c:v>1.9000000000000001</c:v>
                </c:pt>
                <c:pt idx="1">
                  <c:v>1.9000000000000001</c:v>
                </c:pt>
                <c:pt idx="2">
                  <c:v>1.9000000000000001</c:v>
                </c:pt>
                <c:pt idx="3">
                  <c:v>1.9000000000000001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Sheet1!$E$54</c:f>
              <c:strCache>
                <c:ptCount val="1"/>
                <c:pt idx="0">
                  <c:v>FT0=1000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75000"/>
                </a:schemeClr>
              </a:solidFill>
              <a:ln w="15875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chemeClr val="accent6">
                    <a:lumMod val="75000"/>
                    <a:alpha val="53000"/>
                  </a:schemeClr>
                </a:solidFill>
                <a:ln w="15875"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Sheet1!$B$54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Sheet1!$A$54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Sheet1!$E$55</c:f>
              <c:strCache>
                <c:ptCount val="1"/>
                <c:pt idx="0">
                  <c:v>FT0=1500 mol/h, T=400K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Sheet1!$B$55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Sheet1!$A$55</c:f>
              <c:numCache>
                <c:formatCode>General</c:formatCode>
                <c:ptCount val="1"/>
                <c:pt idx="0">
                  <c:v>4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Sheet1!$E$56</c:f>
              <c:strCache>
                <c:ptCount val="1"/>
                <c:pt idx="0">
                  <c:v>FT0=2000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00D1CC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Sheet1!$B$56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Sheet1!$A$56</c:f>
              <c:numCache>
                <c:formatCode>General</c:formatCode>
                <c:ptCount val="1"/>
                <c:pt idx="0">
                  <c:v>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6655424"/>
        <c:axId val="-2026658688"/>
      </c:scatterChart>
      <c:valAx>
        <c:axId val="-2026655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r>
                  <a:rPr lang="en-US" dirty="0"/>
                  <a:t> (cm)</a:t>
                </a:r>
              </a:p>
            </c:rich>
          </c:tx>
          <c:overlay val="0"/>
        </c:title>
        <c:numFmt formatCode="#,##0.0" sourceLinked="0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crossAx val="-2026658688"/>
        <c:crosses val="autoZero"/>
        <c:crossBetween val="midCat"/>
        <c:majorUnit val="0.1"/>
        <c:minorUnit val="0.05"/>
      </c:valAx>
      <c:valAx>
        <c:axId val="-20266586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-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/g cat*h)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8116459669345497E-3"/>
              <c:y val="0.26023222739689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-2026655424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863395297237366"/>
          <c:y val="1.4433650339162165E-2"/>
          <c:w val="0.39136604702762712"/>
          <c:h val="0.6032454465919038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313553589306"/>
          <c:y val="6.3495244912567764E-2"/>
          <c:w val="0.4747033038395973"/>
          <c:h val="0.761219321269051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Sheet1!$E$28</c:f>
              <c:strCache>
                <c:ptCount val="1"/>
                <c:pt idx="0">
                  <c:v>FT0=4000 mol/h, T=400K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12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Sheet1!$B$28:$B$32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0.60000000000000031</c:v>
                </c:pt>
                <c:pt idx="4">
                  <c:v>0.8</c:v>
                </c:pt>
              </c:numCache>
            </c:numRef>
          </c:xVal>
          <c:yVal>
            <c:numRef>
              <c:f>Sheet1!$A$28:$A$32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Sheet1!$E$34</c:f>
              <c:strCache>
                <c:ptCount val="1"/>
                <c:pt idx="0">
                  <c:v>FT0=4000 mol/h, T=300K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12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Sheet1!$B$34:$B$36</c:f>
              <c:numCache>
                <c:formatCode>General</c:formatCode>
                <c:ptCount val="3"/>
                <c:pt idx="0">
                  <c:v>0.30000000000000016</c:v>
                </c:pt>
                <c:pt idx="1">
                  <c:v>0.5</c:v>
                </c:pt>
                <c:pt idx="2">
                  <c:v>0.8</c:v>
                </c:pt>
              </c:numCache>
            </c:numRef>
          </c:xVal>
          <c:yVal>
            <c:numRef>
              <c:f>Sheet1!$A$34:$A$36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Sheet1!$E$38</c:f>
              <c:strCache>
                <c:ptCount val="1"/>
                <c:pt idx="0">
                  <c:v>FT0=3500 mol/h, T=400K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Sheet1!$B$38:$B$42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0.60000000000000031</c:v>
                </c:pt>
                <c:pt idx="4">
                  <c:v>0.8</c:v>
                </c:pt>
              </c:numCache>
            </c:numRef>
          </c:xVal>
          <c:yVal>
            <c:numRef>
              <c:f>Sheet1!$A$38:$A$42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Sheet1!$E$44</c:f>
              <c:strCache>
                <c:ptCount val="1"/>
                <c:pt idx="0">
                  <c:v>FT0=3500 mol/h, T=300K</c:v>
                </c:pt>
              </c:strCache>
            </c:strRef>
          </c:tx>
          <c:spPr>
            <a:ln>
              <a:noFill/>
              <a:prstDash val="dash"/>
            </a:ln>
          </c:spPr>
          <c:marker>
            <c:symbol val="circle"/>
            <c:size val="13"/>
            <c:spPr>
              <a:noFill/>
              <a:ln w="38100">
                <a:solidFill>
                  <a:srgbClr val="8000FF"/>
                </a:solidFill>
              </a:ln>
            </c:spPr>
          </c:marker>
          <c:xVal>
            <c:numRef>
              <c:f>Sheet1!$B$44:$B$47</c:f>
              <c:numCache>
                <c:formatCode>General</c:formatCode>
                <c:ptCount val="4"/>
                <c:pt idx="0">
                  <c:v>0.30000000000000016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Sheet1!$A$44:$A$47</c:f>
              <c:numCache>
                <c:formatCode>General</c:formatCode>
                <c:ptCount val="4"/>
                <c:pt idx="0">
                  <c:v>1.9000000000000001</c:v>
                </c:pt>
                <c:pt idx="1">
                  <c:v>1.9000000000000001</c:v>
                </c:pt>
                <c:pt idx="2">
                  <c:v>1.9000000000000001</c:v>
                </c:pt>
                <c:pt idx="3">
                  <c:v>1.9000000000000001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Sheet1!$E$54</c:f>
              <c:strCache>
                <c:ptCount val="1"/>
                <c:pt idx="0">
                  <c:v>FT0=1000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75000"/>
                </a:schemeClr>
              </a:solidFill>
              <a:ln w="15875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chemeClr val="accent6">
                    <a:lumMod val="75000"/>
                    <a:alpha val="53000"/>
                  </a:schemeClr>
                </a:solidFill>
                <a:ln w="15875"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Sheet1!$B$54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Sheet1!$A$54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Sheet1!$E$55</c:f>
              <c:strCache>
                <c:ptCount val="1"/>
                <c:pt idx="0">
                  <c:v>FT0=1500 mol/h, T=400K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Sheet1!$B$55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Sheet1!$A$55</c:f>
              <c:numCache>
                <c:formatCode>General</c:formatCode>
                <c:ptCount val="1"/>
                <c:pt idx="0">
                  <c:v>4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Sheet1!$E$56</c:f>
              <c:strCache>
                <c:ptCount val="1"/>
                <c:pt idx="0">
                  <c:v>FT0=2000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00D1CC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Sheet1!$B$56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Sheet1!$A$56</c:f>
              <c:numCache>
                <c:formatCode>General</c:formatCode>
                <c:ptCount val="1"/>
                <c:pt idx="0">
                  <c:v>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6656512"/>
        <c:axId val="-2026655968"/>
      </c:scatterChart>
      <c:valAx>
        <c:axId val="-2026656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r>
                  <a:rPr lang="en-US" dirty="0"/>
                  <a:t> (cm)</a:t>
                </a:r>
              </a:p>
            </c:rich>
          </c:tx>
          <c:overlay val="0"/>
        </c:title>
        <c:numFmt formatCode="#,##0.0" sourceLinked="0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crossAx val="-2026655968"/>
        <c:crosses val="autoZero"/>
        <c:crossBetween val="midCat"/>
        <c:majorUnit val="0.1"/>
        <c:minorUnit val="0.05"/>
      </c:valAx>
      <c:valAx>
        <c:axId val="-20266559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-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/g cat*h)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8116459669345497E-3"/>
              <c:y val="0.26023222739689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-2026656512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863395297237366"/>
          <c:y val="1.4433650339162165E-2"/>
          <c:w val="0.39136604702762712"/>
          <c:h val="0.6032454465919038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313553589306"/>
          <c:y val="6.3495244912567764E-2"/>
          <c:w val="0.4747033038395973"/>
          <c:h val="0.761219321269051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Sheet1!$E$28</c:f>
              <c:strCache>
                <c:ptCount val="1"/>
                <c:pt idx="0">
                  <c:v>FT0=4000 mol/h, T=400K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12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Sheet1!$B$28:$B$32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0.60000000000000031</c:v>
                </c:pt>
                <c:pt idx="4">
                  <c:v>0.8</c:v>
                </c:pt>
              </c:numCache>
            </c:numRef>
          </c:xVal>
          <c:yVal>
            <c:numRef>
              <c:f>Sheet1!$A$28:$A$32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Sheet1!$E$34</c:f>
              <c:strCache>
                <c:ptCount val="1"/>
                <c:pt idx="0">
                  <c:v>FT0=4000 mol/h, T=300K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12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Sheet1!$B$34:$B$36</c:f>
              <c:numCache>
                <c:formatCode>General</c:formatCode>
                <c:ptCount val="3"/>
                <c:pt idx="0">
                  <c:v>0.30000000000000016</c:v>
                </c:pt>
                <c:pt idx="1">
                  <c:v>0.5</c:v>
                </c:pt>
                <c:pt idx="2">
                  <c:v>0.8</c:v>
                </c:pt>
              </c:numCache>
            </c:numRef>
          </c:xVal>
          <c:yVal>
            <c:numRef>
              <c:f>Sheet1!$A$34:$A$36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Sheet1!$E$38</c:f>
              <c:strCache>
                <c:ptCount val="1"/>
                <c:pt idx="0">
                  <c:v>FT0=3500 mol/h, T=400K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Sheet1!$B$38:$B$42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0.60000000000000031</c:v>
                </c:pt>
                <c:pt idx="4">
                  <c:v>0.8</c:v>
                </c:pt>
              </c:numCache>
            </c:numRef>
          </c:xVal>
          <c:yVal>
            <c:numRef>
              <c:f>Sheet1!$A$38:$A$42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Sheet1!$E$44</c:f>
              <c:strCache>
                <c:ptCount val="1"/>
                <c:pt idx="0">
                  <c:v>FT0=3500 mol/h, T=300K</c:v>
                </c:pt>
              </c:strCache>
            </c:strRef>
          </c:tx>
          <c:spPr>
            <a:ln>
              <a:noFill/>
              <a:prstDash val="dash"/>
            </a:ln>
          </c:spPr>
          <c:marker>
            <c:symbol val="circle"/>
            <c:size val="13"/>
            <c:spPr>
              <a:noFill/>
              <a:ln w="38100">
                <a:solidFill>
                  <a:srgbClr val="8000FF"/>
                </a:solidFill>
              </a:ln>
            </c:spPr>
          </c:marker>
          <c:xVal>
            <c:numRef>
              <c:f>Sheet1!$B$44:$B$47</c:f>
              <c:numCache>
                <c:formatCode>General</c:formatCode>
                <c:ptCount val="4"/>
                <c:pt idx="0">
                  <c:v>0.30000000000000016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Sheet1!$A$44:$A$47</c:f>
              <c:numCache>
                <c:formatCode>General</c:formatCode>
                <c:ptCount val="4"/>
                <c:pt idx="0">
                  <c:v>1.9000000000000001</c:v>
                </c:pt>
                <c:pt idx="1">
                  <c:v>1.9000000000000001</c:v>
                </c:pt>
                <c:pt idx="2">
                  <c:v>1.9000000000000001</c:v>
                </c:pt>
                <c:pt idx="3">
                  <c:v>1.9000000000000001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Sheet1!$E$54</c:f>
              <c:strCache>
                <c:ptCount val="1"/>
                <c:pt idx="0">
                  <c:v>FT0=1000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75000"/>
                </a:schemeClr>
              </a:solidFill>
              <a:ln w="15875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chemeClr val="accent6">
                    <a:lumMod val="75000"/>
                    <a:alpha val="53000"/>
                  </a:schemeClr>
                </a:solidFill>
                <a:ln w="15875"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Sheet1!$B$54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Sheet1!$A$54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Sheet1!$E$55</c:f>
              <c:strCache>
                <c:ptCount val="1"/>
                <c:pt idx="0">
                  <c:v>FT0=1500 mol/h, T=400K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Sheet1!$B$55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Sheet1!$A$55</c:f>
              <c:numCache>
                <c:formatCode>General</c:formatCode>
                <c:ptCount val="1"/>
                <c:pt idx="0">
                  <c:v>4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Sheet1!$E$56</c:f>
              <c:strCache>
                <c:ptCount val="1"/>
                <c:pt idx="0">
                  <c:v>FT0=2000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00D1CC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Sheet1!$B$56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Sheet1!$A$56</c:f>
              <c:numCache>
                <c:formatCode>General</c:formatCode>
                <c:ptCount val="1"/>
                <c:pt idx="0">
                  <c:v>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3265648"/>
        <c:axId val="-2023268368"/>
      </c:scatterChart>
      <c:valAx>
        <c:axId val="-2023265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r>
                  <a:rPr lang="en-US" dirty="0"/>
                  <a:t> (cm)</a:t>
                </a:r>
              </a:p>
            </c:rich>
          </c:tx>
          <c:overlay val="0"/>
        </c:title>
        <c:numFmt formatCode="#,##0.0" sourceLinked="0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crossAx val="-2023268368"/>
        <c:crosses val="autoZero"/>
        <c:crossBetween val="midCat"/>
        <c:majorUnit val="0.1"/>
        <c:minorUnit val="0.05"/>
      </c:valAx>
      <c:valAx>
        <c:axId val="-20232683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-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/g cat*h)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8116459669345497E-3"/>
              <c:y val="0.26023222739689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-2023265648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863395297237366"/>
          <c:y val="1.4433650339162165E-2"/>
          <c:w val="0.39136604702762712"/>
          <c:h val="0.6032454465919038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313553589306"/>
          <c:y val="6.3495244912567764E-2"/>
          <c:w val="0.4747033038395973"/>
          <c:h val="0.761219321269051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Sheet1!$E$28</c:f>
              <c:strCache>
                <c:ptCount val="1"/>
                <c:pt idx="0">
                  <c:v>FT0=4000 mol/h, T=400K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12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Sheet1!$B$28:$B$32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0.60000000000000031</c:v>
                </c:pt>
                <c:pt idx="4">
                  <c:v>0.8</c:v>
                </c:pt>
              </c:numCache>
            </c:numRef>
          </c:xVal>
          <c:yVal>
            <c:numRef>
              <c:f>Sheet1!$A$28:$A$32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Sheet1!$E$34</c:f>
              <c:strCache>
                <c:ptCount val="1"/>
                <c:pt idx="0">
                  <c:v>FT0=4000 mol/h, T=300K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12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Sheet1!$B$34:$B$36</c:f>
              <c:numCache>
                <c:formatCode>General</c:formatCode>
                <c:ptCount val="3"/>
                <c:pt idx="0">
                  <c:v>0.30000000000000016</c:v>
                </c:pt>
                <c:pt idx="1">
                  <c:v>0.5</c:v>
                </c:pt>
                <c:pt idx="2">
                  <c:v>0.8</c:v>
                </c:pt>
              </c:numCache>
            </c:numRef>
          </c:xVal>
          <c:yVal>
            <c:numRef>
              <c:f>Sheet1!$A$34:$A$36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Sheet1!$E$38</c:f>
              <c:strCache>
                <c:ptCount val="1"/>
                <c:pt idx="0">
                  <c:v>FT0=3500 mol/h, T=400K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Sheet1!$B$38:$B$42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0.60000000000000031</c:v>
                </c:pt>
                <c:pt idx="4">
                  <c:v>0.8</c:v>
                </c:pt>
              </c:numCache>
            </c:numRef>
          </c:xVal>
          <c:yVal>
            <c:numRef>
              <c:f>Sheet1!$A$38:$A$42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Sheet1!$E$44</c:f>
              <c:strCache>
                <c:ptCount val="1"/>
                <c:pt idx="0">
                  <c:v>FT0=3500 mol/h, T=300K</c:v>
                </c:pt>
              </c:strCache>
            </c:strRef>
          </c:tx>
          <c:spPr>
            <a:ln>
              <a:noFill/>
              <a:prstDash val="dash"/>
            </a:ln>
          </c:spPr>
          <c:marker>
            <c:symbol val="circle"/>
            <c:size val="13"/>
            <c:spPr>
              <a:noFill/>
              <a:ln w="38100">
                <a:solidFill>
                  <a:srgbClr val="8000FF"/>
                </a:solidFill>
              </a:ln>
            </c:spPr>
          </c:marker>
          <c:xVal>
            <c:numRef>
              <c:f>Sheet1!$B$44:$B$47</c:f>
              <c:numCache>
                <c:formatCode>General</c:formatCode>
                <c:ptCount val="4"/>
                <c:pt idx="0">
                  <c:v>0.30000000000000016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Sheet1!$A$44:$A$47</c:f>
              <c:numCache>
                <c:formatCode>General</c:formatCode>
                <c:ptCount val="4"/>
                <c:pt idx="0">
                  <c:v>1.9000000000000001</c:v>
                </c:pt>
                <c:pt idx="1">
                  <c:v>1.9000000000000001</c:v>
                </c:pt>
                <c:pt idx="2">
                  <c:v>1.9000000000000001</c:v>
                </c:pt>
                <c:pt idx="3">
                  <c:v>1.9000000000000001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Sheet1!$E$54</c:f>
              <c:strCache>
                <c:ptCount val="1"/>
                <c:pt idx="0">
                  <c:v>FT0=1000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75000"/>
                </a:schemeClr>
              </a:solidFill>
              <a:ln w="15875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chemeClr val="accent6">
                    <a:lumMod val="75000"/>
                    <a:alpha val="53000"/>
                  </a:schemeClr>
                </a:solidFill>
                <a:ln w="15875"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Sheet1!$B$54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Sheet1!$A$54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Sheet1!$E$55</c:f>
              <c:strCache>
                <c:ptCount val="1"/>
                <c:pt idx="0">
                  <c:v>FT0=1500 mol/h, T=400K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Sheet1!$B$55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Sheet1!$A$55</c:f>
              <c:numCache>
                <c:formatCode>General</c:formatCode>
                <c:ptCount val="1"/>
                <c:pt idx="0">
                  <c:v>4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Sheet1!$E$56</c:f>
              <c:strCache>
                <c:ptCount val="1"/>
                <c:pt idx="0">
                  <c:v>FT0=2000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00D1CC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Sheet1!$B$56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Sheet1!$A$56</c:f>
              <c:numCache>
                <c:formatCode>General</c:formatCode>
                <c:ptCount val="1"/>
                <c:pt idx="0">
                  <c:v>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3266192"/>
        <c:axId val="-2023265104"/>
      </c:scatterChart>
      <c:valAx>
        <c:axId val="-2023266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r>
                  <a:rPr lang="en-US" dirty="0"/>
                  <a:t> (cm)</a:t>
                </a:r>
              </a:p>
            </c:rich>
          </c:tx>
          <c:overlay val="0"/>
        </c:title>
        <c:numFmt formatCode="#,##0.0" sourceLinked="0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crossAx val="-2023265104"/>
        <c:crosses val="autoZero"/>
        <c:crossBetween val="midCat"/>
        <c:majorUnit val="0.1"/>
        <c:minorUnit val="0.05"/>
      </c:valAx>
      <c:valAx>
        <c:axId val="-20232651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-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/g cat*h)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8116459669345497E-3"/>
              <c:y val="0.26023222739689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-2023266192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863395297237366"/>
          <c:y val="1.4433650339162165E-2"/>
          <c:w val="0.39136604702762712"/>
          <c:h val="0.6032454465919038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313553589306"/>
          <c:y val="6.3495244912567764E-2"/>
          <c:w val="0.4747033038395973"/>
          <c:h val="0.761219321269051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Sheet1!$E$28</c:f>
              <c:strCache>
                <c:ptCount val="1"/>
                <c:pt idx="0">
                  <c:v>FT0=4000 mol/h, T=400K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12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Sheet1!$B$28:$B$32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0.60000000000000031</c:v>
                </c:pt>
                <c:pt idx="4">
                  <c:v>0.8</c:v>
                </c:pt>
              </c:numCache>
            </c:numRef>
          </c:xVal>
          <c:yVal>
            <c:numRef>
              <c:f>Sheet1!$A$28:$A$32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Sheet1!$E$34</c:f>
              <c:strCache>
                <c:ptCount val="1"/>
                <c:pt idx="0">
                  <c:v>FT0=4000 mol/h, T=300K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12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Sheet1!$B$34:$B$36</c:f>
              <c:numCache>
                <c:formatCode>General</c:formatCode>
                <c:ptCount val="3"/>
                <c:pt idx="0">
                  <c:v>0.30000000000000016</c:v>
                </c:pt>
                <c:pt idx="1">
                  <c:v>0.5</c:v>
                </c:pt>
                <c:pt idx="2">
                  <c:v>0.8</c:v>
                </c:pt>
              </c:numCache>
            </c:numRef>
          </c:xVal>
          <c:yVal>
            <c:numRef>
              <c:f>Sheet1!$A$34:$A$36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Sheet1!$E$38</c:f>
              <c:strCache>
                <c:ptCount val="1"/>
                <c:pt idx="0">
                  <c:v>FT0=3500 mol/h, T=400K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Sheet1!$B$38:$B$42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0.60000000000000031</c:v>
                </c:pt>
                <c:pt idx="4">
                  <c:v>0.8</c:v>
                </c:pt>
              </c:numCache>
            </c:numRef>
          </c:xVal>
          <c:yVal>
            <c:numRef>
              <c:f>Sheet1!$A$38:$A$42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Sheet1!$E$44</c:f>
              <c:strCache>
                <c:ptCount val="1"/>
                <c:pt idx="0">
                  <c:v>FT0=3500 mol/h, T=300K</c:v>
                </c:pt>
              </c:strCache>
            </c:strRef>
          </c:tx>
          <c:spPr>
            <a:ln>
              <a:noFill/>
              <a:prstDash val="dash"/>
            </a:ln>
          </c:spPr>
          <c:marker>
            <c:symbol val="circle"/>
            <c:size val="13"/>
            <c:spPr>
              <a:noFill/>
              <a:ln w="38100">
                <a:solidFill>
                  <a:srgbClr val="8000FF"/>
                </a:solidFill>
              </a:ln>
            </c:spPr>
          </c:marker>
          <c:xVal>
            <c:numRef>
              <c:f>Sheet1!$B$44:$B$47</c:f>
              <c:numCache>
                <c:formatCode>General</c:formatCode>
                <c:ptCount val="4"/>
                <c:pt idx="0">
                  <c:v>0.30000000000000016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Sheet1!$A$44:$A$47</c:f>
              <c:numCache>
                <c:formatCode>General</c:formatCode>
                <c:ptCount val="4"/>
                <c:pt idx="0">
                  <c:v>1.9000000000000001</c:v>
                </c:pt>
                <c:pt idx="1">
                  <c:v>1.9000000000000001</c:v>
                </c:pt>
                <c:pt idx="2">
                  <c:v>1.9000000000000001</c:v>
                </c:pt>
                <c:pt idx="3">
                  <c:v>1.9000000000000001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Sheet1!$E$54</c:f>
              <c:strCache>
                <c:ptCount val="1"/>
                <c:pt idx="0">
                  <c:v>FT0=1000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75000"/>
                </a:schemeClr>
              </a:solidFill>
              <a:ln w="15875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chemeClr val="accent6">
                    <a:lumMod val="75000"/>
                    <a:alpha val="53000"/>
                  </a:schemeClr>
                </a:solidFill>
                <a:ln w="15875"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Sheet1!$B$54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Sheet1!$A$54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Sheet1!$E$55</c:f>
              <c:strCache>
                <c:ptCount val="1"/>
                <c:pt idx="0">
                  <c:v>FT0=1500 mol/h, T=400K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Sheet1!$B$55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Sheet1!$A$55</c:f>
              <c:numCache>
                <c:formatCode>General</c:formatCode>
                <c:ptCount val="1"/>
                <c:pt idx="0">
                  <c:v>4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Sheet1!$E$56</c:f>
              <c:strCache>
                <c:ptCount val="1"/>
                <c:pt idx="0">
                  <c:v>FT0=2000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00D1CC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Sheet1!$B$56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Sheet1!$A$56</c:f>
              <c:numCache>
                <c:formatCode>General</c:formatCode>
                <c:ptCount val="1"/>
                <c:pt idx="0">
                  <c:v>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55664048"/>
        <c:axId val="-1955663504"/>
      </c:scatterChart>
      <c:valAx>
        <c:axId val="-1955664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r>
                  <a:rPr lang="en-US" dirty="0"/>
                  <a:t> (cm)</a:t>
                </a:r>
              </a:p>
            </c:rich>
          </c:tx>
          <c:overlay val="0"/>
        </c:title>
        <c:numFmt formatCode="#,##0.0" sourceLinked="0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crossAx val="-1955663504"/>
        <c:crosses val="autoZero"/>
        <c:crossBetween val="midCat"/>
        <c:majorUnit val="0.1"/>
        <c:minorUnit val="0.05"/>
      </c:valAx>
      <c:valAx>
        <c:axId val="-19556635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-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/g cat*h)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8116459669345497E-3"/>
              <c:y val="0.26023222739689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-1955664048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863395297237366"/>
          <c:y val="1.4433650339162165E-2"/>
          <c:w val="0.39136604702762712"/>
          <c:h val="0.6032454465919038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313553589306"/>
          <c:y val="6.3495244912567764E-2"/>
          <c:w val="0.4747033038395973"/>
          <c:h val="0.761219321269051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Sheet1!$E$28</c:f>
              <c:strCache>
                <c:ptCount val="1"/>
                <c:pt idx="0">
                  <c:v>FT0=4000 mol/h, T=400K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12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Sheet1!$B$28:$B$32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0.60000000000000031</c:v>
                </c:pt>
                <c:pt idx="4">
                  <c:v>0.8</c:v>
                </c:pt>
              </c:numCache>
            </c:numRef>
          </c:xVal>
          <c:yVal>
            <c:numRef>
              <c:f>Sheet1!$A$28:$A$32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Sheet1!$E$34</c:f>
              <c:strCache>
                <c:ptCount val="1"/>
                <c:pt idx="0">
                  <c:v>FT0=4000 mol/h, T=300K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12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Sheet1!$B$34:$B$36</c:f>
              <c:numCache>
                <c:formatCode>General</c:formatCode>
                <c:ptCount val="3"/>
                <c:pt idx="0">
                  <c:v>0.30000000000000016</c:v>
                </c:pt>
                <c:pt idx="1">
                  <c:v>0.5</c:v>
                </c:pt>
                <c:pt idx="2">
                  <c:v>0.8</c:v>
                </c:pt>
              </c:numCache>
            </c:numRef>
          </c:xVal>
          <c:yVal>
            <c:numRef>
              <c:f>Sheet1!$A$34:$A$36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Sheet1!$E$38</c:f>
              <c:strCache>
                <c:ptCount val="1"/>
                <c:pt idx="0">
                  <c:v>FT0=3500 mol/h, T=400K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Sheet1!$B$38:$B$42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0.60000000000000031</c:v>
                </c:pt>
                <c:pt idx="4">
                  <c:v>0.8</c:v>
                </c:pt>
              </c:numCache>
            </c:numRef>
          </c:xVal>
          <c:yVal>
            <c:numRef>
              <c:f>Sheet1!$A$38:$A$42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Sheet1!$E$44</c:f>
              <c:strCache>
                <c:ptCount val="1"/>
                <c:pt idx="0">
                  <c:v>FT0=3500 mol/h, T=300K</c:v>
                </c:pt>
              </c:strCache>
            </c:strRef>
          </c:tx>
          <c:spPr>
            <a:ln>
              <a:noFill/>
              <a:prstDash val="dash"/>
            </a:ln>
          </c:spPr>
          <c:marker>
            <c:symbol val="circle"/>
            <c:size val="13"/>
            <c:spPr>
              <a:noFill/>
              <a:ln w="38100">
                <a:solidFill>
                  <a:srgbClr val="8000FF"/>
                </a:solidFill>
              </a:ln>
            </c:spPr>
          </c:marker>
          <c:xVal>
            <c:numRef>
              <c:f>Sheet1!$B$44:$B$47</c:f>
              <c:numCache>
                <c:formatCode>General</c:formatCode>
                <c:ptCount val="4"/>
                <c:pt idx="0">
                  <c:v>0.30000000000000016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Sheet1!$A$44:$A$47</c:f>
              <c:numCache>
                <c:formatCode>General</c:formatCode>
                <c:ptCount val="4"/>
                <c:pt idx="0">
                  <c:v>1.9000000000000001</c:v>
                </c:pt>
                <c:pt idx="1">
                  <c:v>1.9000000000000001</c:v>
                </c:pt>
                <c:pt idx="2">
                  <c:v>1.9000000000000001</c:v>
                </c:pt>
                <c:pt idx="3">
                  <c:v>1.9000000000000001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Sheet1!$E$54</c:f>
              <c:strCache>
                <c:ptCount val="1"/>
                <c:pt idx="0">
                  <c:v>FT0=1000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75000"/>
                </a:schemeClr>
              </a:solidFill>
              <a:ln w="15875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chemeClr val="accent6">
                    <a:lumMod val="75000"/>
                    <a:alpha val="53000"/>
                  </a:schemeClr>
                </a:solidFill>
                <a:ln w="15875"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Sheet1!$B$54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Sheet1!$A$54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Sheet1!$E$55</c:f>
              <c:strCache>
                <c:ptCount val="1"/>
                <c:pt idx="0">
                  <c:v>FT0=1500 mol/h, T=400K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Sheet1!$B$55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Sheet1!$A$55</c:f>
              <c:numCache>
                <c:formatCode>General</c:formatCode>
                <c:ptCount val="1"/>
                <c:pt idx="0">
                  <c:v>4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Sheet1!$E$56</c:f>
              <c:strCache>
                <c:ptCount val="1"/>
                <c:pt idx="0">
                  <c:v>FT0=2000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00D1CC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Sheet1!$B$56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Sheet1!$A$56</c:f>
              <c:numCache>
                <c:formatCode>General</c:formatCode>
                <c:ptCount val="1"/>
                <c:pt idx="0">
                  <c:v>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81824960"/>
        <c:axId val="-1781825504"/>
      </c:scatterChart>
      <c:valAx>
        <c:axId val="-1781824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r>
                  <a:rPr lang="en-US" dirty="0"/>
                  <a:t> (cm)</a:t>
                </a:r>
              </a:p>
            </c:rich>
          </c:tx>
          <c:overlay val="0"/>
        </c:title>
        <c:numFmt formatCode="#,##0.0" sourceLinked="0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crossAx val="-1781825504"/>
        <c:crosses val="autoZero"/>
        <c:crossBetween val="midCat"/>
        <c:majorUnit val="0.1"/>
        <c:minorUnit val="0.05"/>
      </c:valAx>
      <c:valAx>
        <c:axId val="-17818255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-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/g cat*h)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8116459669345497E-3"/>
              <c:y val="0.26023222739689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-1781824960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863398831902771"/>
          <c:y val="1.4433508311461079E-2"/>
          <c:w val="0.39136604702762712"/>
          <c:h val="0.6032454465919038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313553589306"/>
          <c:y val="6.3495244912567764E-2"/>
          <c:w val="0.4747033038395973"/>
          <c:h val="0.761219321269051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Sheet1!$E$28</c:f>
              <c:strCache>
                <c:ptCount val="1"/>
                <c:pt idx="0">
                  <c:v>FT0=4000 mol/h, T=400K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12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Sheet1!$B$28:$B$32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0.60000000000000053</c:v>
                </c:pt>
                <c:pt idx="4">
                  <c:v>0.8</c:v>
                </c:pt>
              </c:numCache>
            </c:numRef>
          </c:xVal>
          <c:yVal>
            <c:numRef>
              <c:f>Sheet1!$A$28:$A$32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Sheet1!$E$34</c:f>
              <c:strCache>
                <c:ptCount val="1"/>
                <c:pt idx="0">
                  <c:v>FT0=4000 mol/h, T=300K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12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Sheet1!$B$34:$B$36</c:f>
              <c:numCache>
                <c:formatCode>General</c:formatCode>
                <c:ptCount val="3"/>
                <c:pt idx="0">
                  <c:v>0.30000000000000027</c:v>
                </c:pt>
                <c:pt idx="1">
                  <c:v>0.5</c:v>
                </c:pt>
                <c:pt idx="2">
                  <c:v>0.8</c:v>
                </c:pt>
              </c:numCache>
            </c:numRef>
          </c:xVal>
          <c:yVal>
            <c:numRef>
              <c:f>Sheet1!$A$34:$A$36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Sheet1!$E$38</c:f>
              <c:strCache>
                <c:ptCount val="1"/>
                <c:pt idx="0">
                  <c:v>FT0=3500 mol/h, T=400K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Sheet1!$B$38:$B$42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0.60000000000000053</c:v>
                </c:pt>
                <c:pt idx="4">
                  <c:v>0.8</c:v>
                </c:pt>
              </c:numCache>
            </c:numRef>
          </c:xVal>
          <c:yVal>
            <c:numRef>
              <c:f>Sheet1!$A$38:$A$42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Sheet1!$E$44</c:f>
              <c:strCache>
                <c:ptCount val="1"/>
                <c:pt idx="0">
                  <c:v>FT0=3500 mol/h, T=300K</c:v>
                </c:pt>
              </c:strCache>
            </c:strRef>
          </c:tx>
          <c:spPr>
            <a:ln>
              <a:noFill/>
              <a:prstDash val="dash"/>
            </a:ln>
          </c:spPr>
          <c:marker>
            <c:symbol val="circle"/>
            <c:size val="13"/>
            <c:spPr>
              <a:noFill/>
              <a:ln w="38100">
                <a:solidFill>
                  <a:srgbClr val="8000FF"/>
                </a:solidFill>
              </a:ln>
            </c:spPr>
          </c:marker>
          <c:xVal>
            <c:numRef>
              <c:f>Sheet1!$B$44:$B$47</c:f>
              <c:numCache>
                <c:formatCode>General</c:formatCode>
                <c:ptCount val="4"/>
                <c:pt idx="0">
                  <c:v>0.30000000000000027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Sheet1!$A$44:$A$47</c:f>
              <c:numCache>
                <c:formatCode>General</c:formatCode>
                <c:ptCount val="4"/>
                <c:pt idx="0">
                  <c:v>1.9000000000000001</c:v>
                </c:pt>
                <c:pt idx="1">
                  <c:v>1.9000000000000001</c:v>
                </c:pt>
                <c:pt idx="2">
                  <c:v>1.9000000000000001</c:v>
                </c:pt>
                <c:pt idx="3">
                  <c:v>1.9000000000000001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Sheet1!$E$54</c:f>
              <c:strCache>
                <c:ptCount val="1"/>
                <c:pt idx="0">
                  <c:v>FT0=1000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75000"/>
                </a:schemeClr>
              </a:solidFill>
              <a:ln w="15875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chemeClr val="accent6">
                    <a:lumMod val="75000"/>
                    <a:alpha val="53000"/>
                  </a:schemeClr>
                </a:solidFill>
                <a:ln w="15875"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Sheet1!$B$54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Sheet1!$A$54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Sheet1!$E$55</c:f>
              <c:strCache>
                <c:ptCount val="1"/>
                <c:pt idx="0">
                  <c:v>FT0=1500 mol/h, T=400K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Sheet1!$B$55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Sheet1!$A$55</c:f>
              <c:numCache>
                <c:formatCode>General</c:formatCode>
                <c:ptCount val="1"/>
                <c:pt idx="0">
                  <c:v>4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Sheet1!$E$56</c:f>
              <c:strCache>
                <c:ptCount val="1"/>
                <c:pt idx="0">
                  <c:v>FT0=2000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00D1CC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Sheet1!$B$56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Sheet1!$A$56</c:f>
              <c:numCache>
                <c:formatCode>General</c:formatCode>
                <c:ptCount val="1"/>
                <c:pt idx="0">
                  <c:v>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81822240"/>
        <c:axId val="-1781823328"/>
      </c:scatterChart>
      <c:valAx>
        <c:axId val="-1781822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r>
                  <a:rPr lang="en-US" dirty="0"/>
                  <a:t> (cm)</a:t>
                </a:r>
              </a:p>
            </c:rich>
          </c:tx>
          <c:overlay val="0"/>
        </c:title>
        <c:numFmt formatCode="#,##0.0" sourceLinked="0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crossAx val="-1781823328"/>
        <c:crosses val="autoZero"/>
        <c:crossBetween val="midCat"/>
        <c:majorUnit val="0.1"/>
        <c:minorUnit val="0.05"/>
      </c:valAx>
      <c:valAx>
        <c:axId val="-17818233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-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/g cat*h)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8116459669345523E-3"/>
              <c:y val="0.26023222739689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-1781822240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863398831902771"/>
          <c:y val="1.4433508311461084E-2"/>
          <c:w val="0.3913660470276274"/>
          <c:h val="0.6032454465919040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313553589306"/>
          <c:y val="6.3495244912567764E-2"/>
          <c:w val="0.4747033038395973"/>
          <c:h val="0.761219321269051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Sheet1!$E$28</c:f>
              <c:strCache>
                <c:ptCount val="1"/>
                <c:pt idx="0">
                  <c:v>FT0=4000 mol/h, T=400K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12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Sheet1!$B$28:$B$32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0.60000000000000031</c:v>
                </c:pt>
                <c:pt idx="4">
                  <c:v>0.8</c:v>
                </c:pt>
              </c:numCache>
            </c:numRef>
          </c:xVal>
          <c:yVal>
            <c:numRef>
              <c:f>Sheet1!$A$28:$A$32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Sheet1!$E$34</c:f>
              <c:strCache>
                <c:ptCount val="1"/>
                <c:pt idx="0">
                  <c:v>FT0=4000 mol/h, T=300K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12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Sheet1!$B$34:$B$36</c:f>
              <c:numCache>
                <c:formatCode>General</c:formatCode>
                <c:ptCount val="3"/>
                <c:pt idx="0">
                  <c:v>0.30000000000000016</c:v>
                </c:pt>
                <c:pt idx="1">
                  <c:v>0.5</c:v>
                </c:pt>
                <c:pt idx="2">
                  <c:v>0.8</c:v>
                </c:pt>
              </c:numCache>
            </c:numRef>
          </c:xVal>
          <c:yVal>
            <c:numRef>
              <c:f>Sheet1!$A$34:$A$36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Sheet1!$E$38</c:f>
              <c:strCache>
                <c:ptCount val="1"/>
                <c:pt idx="0">
                  <c:v>FT0=3500 mol/h, T=400K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Sheet1!$B$38:$B$42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0.60000000000000031</c:v>
                </c:pt>
                <c:pt idx="4">
                  <c:v>0.8</c:v>
                </c:pt>
              </c:numCache>
            </c:numRef>
          </c:xVal>
          <c:yVal>
            <c:numRef>
              <c:f>Sheet1!$A$38:$A$42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Sheet1!$E$44</c:f>
              <c:strCache>
                <c:ptCount val="1"/>
                <c:pt idx="0">
                  <c:v>FT0=3500 mol/h, T=300K</c:v>
                </c:pt>
              </c:strCache>
            </c:strRef>
          </c:tx>
          <c:spPr>
            <a:ln>
              <a:noFill/>
              <a:prstDash val="dash"/>
            </a:ln>
          </c:spPr>
          <c:marker>
            <c:symbol val="circle"/>
            <c:size val="13"/>
            <c:spPr>
              <a:noFill/>
              <a:ln w="38100">
                <a:solidFill>
                  <a:srgbClr val="8000FF"/>
                </a:solidFill>
              </a:ln>
            </c:spPr>
          </c:marker>
          <c:xVal>
            <c:numRef>
              <c:f>Sheet1!$B$44:$B$47</c:f>
              <c:numCache>
                <c:formatCode>General</c:formatCode>
                <c:ptCount val="4"/>
                <c:pt idx="0">
                  <c:v>0.30000000000000016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Sheet1!$A$44:$A$47</c:f>
              <c:numCache>
                <c:formatCode>General</c:formatCode>
                <c:ptCount val="4"/>
                <c:pt idx="0">
                  <c:v>1.9000000000000001</c:v>
                </c:pt>
                <c:pt idx="1">
                  <c:v>1.9000000000000001</c:v>
                </c:pt>
                <c:pt idx="2">
                  <c:v>1.9000000000000001</c:v>
                </c:pt>
                <c:pt idx="3">
                  <c:v>1.9000000000000001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Sheet1!$E$54</c:f>
              <c:strCache>
                <c:ptCount val="1"/>
                <c:pt idx="0">
                  <c:v>FT0=1000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75000"/>
                </a:schemeClr>
              </a:solidFill>
              <a:ln w="15875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chemeClr val="accent6">
                    <a:lumMod val="75000"/>
                    <a:alpha val="53000"/>
                  </a:schemeClr>
                </a:solidFill>
                <a:ln w="15875"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Sheet1!$B$54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Sheet1!$A$54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Sheet1!$E$55</c:f>
              <c:strCache>
                <c:ptCount val="1"/>
                <c:pt idx="0">
                  <c:v>FT0=1500 mol/h, T=400K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Sheet1!$B$55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Sheet1!$A$55</c:f>
              <c:numCache>
                <c:formatCode>General</c:formatCode>
                <c:ptCount val="1"/>
                <c:pt idx="0">
                  <c:v>4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Sheet1!$E$56</c:f>
              <c:strCache>
                <c:ptCount val="1"/>
                <c:pt idx="0">
                  <c:v>FT0=2000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00D1CC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Sheet1!$B$56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Sheet1!$A$56</c:f>
              <c:numCache>
                <c:formatCode>General</c:formatCode>
                <c:ptCount val="1"/>
                <c:pt idx="0">
                  <c:v>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81827136"/>
        <c:axId val="-1781826048"/>
      </c:scatterChart>
      <c:valAx>
        <c:axId val="-1781827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r>
                  <a:rPr lang="en-US" dirty="0"/>
                  <a:t> (cm)</a:t>
                </a:r>
              </a:p>
            </c:rich>
          </c:tx>
          <c:overlay val="0"/>
        </c:title>
        <c:numFmt formatCode="#,##0.0" sourceLinked="0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crossAx val="-1781826048"/>
        <c:crosses val="autoZero"/>
        <c:crossBetween val="midCat"/>
        <c:majorUnit val="0.1"/>
        <c:minorUnit val="0.05"/>
      </c:valAx>
      <c:valAx>
        <c:axId val="-17818260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-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/g cat*h)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8116459669345497E-3"/>
              <c:y val="0.26023222739689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-1781827136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863398831902771"/>
          <c:y val="1.4433508311461079E-2"/>
          <c:w val="0.39136604702762712"/>
          <c:h val="0.6032454465919038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313553589306"/>
          <c:y val="6.3495244912567764E-2"/>
          <c:w val="0.4747033038395973"/>
          <c:h val="0.761219321269051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Sheet1!$E$28</c:f>
              <c:strCache>
                <c:ptCount val="1"/>
                <c:pt idx="0">
                  <c:v>FT0=4000 mol/h, T=400K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12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Sheet1!$B$28:$B$32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0.60000000000000031</c:v>
                </c:pt>
                <c:pt idx="4">
                  <c:v>0.8</c:v>
                </c:pt>
              </c:numCache>
            </c:numRef>
          </c:xVal>
          <c:yVal>
            <c:numRef>
              <c:f>Sheet1!$A$28:$A$32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Sheet1!$E$34</c:f>
              <c:strCache>
                <c:ptCount val="1"/>
                <c:pt idx="0">
                  <c:v>FT0=4000 mol/h, T=300K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12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Sheet1!$B$34:$B$36</c:f>
              <c:numCache>
                <c:formatCode>General</c:formatCode>
                <c:ptCount val="3"/>
                <c:pt idx="0">
                  <c:v>0.30000000000000016</c:v>
                </c:pt>
                <c:pt idx="1">
                  <c:v>0.5</c:v>
                </c:pt>
                <c:pt idx="2">
                  <c:v>0.8</c:v>
                </c:pt>
              </c:numCache>
            </c:numRef>
          </c:xVal>
          <c:yVal>
            <c:numRef>
              <c:f>Sheet1!$A$34:$A$36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Sheet1!$E$38</c:f>
              <c:strCache>
                <c:ptCount val="1"/>
                <c:pt idx="0">
                  <c:v>FT0=3500 mol/h, T=400K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Sheet1!$B$38:$B$42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0.60000000000000031</c:v>
                </c:pt>
                <c:pt idx="4">
                  <c:v>0.8</c:v>
                </c:pt>
              </c:numCache>
            </c:numRef>
          </c:xVal>
          <c:yVal>
            <c:numRef>
              <c:f>Sheet1!$A$38:$A$42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Sheet1!$E$44</c:f>
              <c:strCache>
                <c:ptCount val="1"/>
                <c:pt idx="0">
                  <c:v>FT0=3500 mol/h, T=300K</c:v>
                </c:pt>
              </c:strCache>
            </c:strRef>
          </c:tx>
          <c:spPr>
            <a:ln>
              <a:noFill/>
              <a:prstDash val="dash"/>
            </a:ln>
          </c:spPr>
          <c:marker>
            <c:symbol val="circle"/>
            <c:size val="13"/>
            <c:spPr>
              <a:noFill/>
              <a:ln w="38100">
                <a:solidFill>
                  <a:srgbClr val="8000FF"/>
                </a:solidFill>
              </a:ln>
            </c:spPr>
          </c:marker>
          <c:xVal>
            <c:numRef>
              <c:f>Sheet1!$B$44:$B$47</c:f>
              <c:numCache>
                <c:formatCode>General</c:formatCode>
                <c:ptCount val="4"/>
                <c:pt idx="0">
                  <c:v>0.30000000000000016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Sheet1!$A$44:$A$47</c:f>
              <c:numCache>
                <c:formatCode>General</c:formatCode>
                <c:ptCount val="4"/>
                <c:pt idx="0">
                  <c:v>1.9000000000000001</c:v>
                </c:pt>
                <c:pt idx="1">
                  <c:v>1.9000000000000001</c:v>
                </c:pt>
                <c:pt idx="2">
                  <c:v>1.9000000000000001</c:v>
                </c:pt>
                <c:pt idx="3">
                  <c:v>1.9000000000000001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Sheet1!$E$54</c:f>
              <c:strCache>
                <c:ptCount val="1"/>
                <c:pt idx="0">
                  <c:v>FT0=1000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75000"/>
                </a:schemeClr>
              </a:solidFill>
              <a:ln w="15875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chemeClr val="accent6">
                    <a:lumMod val="75000"/>
                    <a:alpha val="53000"/>
                  </a:schemeClr>
                </a:solidFill>
                <a:ln w="15875"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Sheet1!$B$54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Sheet1!$A$54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Sheet1!$E$55</c:f>
              <c:strCache>
                <c:ptCount val="1"/>
                <c:pt idx="0">
                  <c:v>FT0=1500 mol/h, T=400K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Sheet1!$B$55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Sheet1!$A$55</c:f>
              <c:numCache>
                <c:formatCode>General</c:formatCode>
                <c:ptCount val="1"/>
                <c:pt idx="0">
                  <c:v>4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Sheet1!$E$56</c:f>
              <c:strCache>
                <c:ptCount val="1"/>
                <c:pt idx="0">
                  <c:v>FT0=2000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00D1CC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Sheet1!$B$56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Sheet1!$A$56</c:f>
              <c:numCache>
                <c:formatCode>General</c:formatCode>
                <c:ptCount val="1"/>
                <c:pt idx="0">
                  <c:v>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377872"/>
        <c:axId val="-18376784"/>
      </c:scatterChart>
      <c:valAx>
        <c:axId val="-18377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r>
                  <a:rPr lang="en-US" dirty="0"/>
                  <a:t> (cm)</a:t>
                </a:r>
              </a:p>
            </c:rich>
          </c:tx>
          <c:overlay val="0"/>
        </c:title>
        <c:numFmt formatCode="#,##0.0" sourceLinked="0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crossAx val="-18376784"/>
        <c:crosses val="autoZero"/>
        <c:crossBetween val="midCat"/>
        <c:majorUnit val="0.1"/>
        <c:minorUnit val="0.05"/>
      </c:valAx>
      <c:valAx>
        <c:axId val="-183767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-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/g cat*h)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8116459669345497E-3"/>
              <c:y val="0.26023222739689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-18377872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863395297237366"/>
          <c:y val="1.4433650339162165E-2"/>
          <c:w val="0.39136604702762712"/>
          <c:h val="0.6032454465919038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313553589306"/>
          <c:y val="6.3495244912567764E-2"/>
          <c:w val="0.4747033038395973"/>
          <c:h val="0.761219321269051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Sheet1!$E$28</c:f>
              <c:strCache>
                <c:ptCount val="1"/>
                <c:pt idx="0">
                  <c:v>FT0=4000 mol/h, T=400K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12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Sheet1!$B$28:$B$32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0.60000000000000031</c:v>
                </c:pt>
                <c:pt idx="4">
                  <c:v>0.8</c:v>
                </c:pt>
              </c:numCache>
            </c:numRef>
          </c:xVal>
          <c:yVal>
            <c:numRef>
              <c:f>Sheet1!$A$28:$A$32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Sheet1!$E$34</c:f>
              <c:strCache>
                <c:ptCount val="1"/>
                <c:pt idx="0">
                  <c:v>FT0=4000 mol/h, T=300K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12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Sheet1!$B$34:$B$36</c:f>
              <c:numCache>
                <c:formatCode>General</c:formatCode>
                <c:ptCount val="3"/>
                <c:pt idx="0">
                  <c:v>0.30000000000000016</c:v>
                </c:pt>
                <c:pt idx="1">
                  <c:v>0.5</c:v>
                </c:pt>
                <c:pt idx="2">
                  <c:v>0.8</c:v>
                </c:pt>
              </c:numCache>
            </c:numRef>
          </c:xVal>
          <c:yVal>
            <c:numRef>
              <c:f>Sheet1!$A$34:$A$36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Sheet1!$E$38</c:f>
              <c:strCache>
                <c:ptCount val="1"/>
                <c:pt idx="0">
                  <c:v>FT0=3500 mol/h, T=400K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Sheet1!$B$38:$B$42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0.60000000000000031</c:v>
                </c:pt>
                <c:pt idx="4">
                  <c:v>0.8</c:v>
                </c:pt>
              </c:numCache>
            </c:numRef>
          </c:xVal>
          <c:yVal>
            <c:numRef>
              <c:f>Sheet1!$A$38:$A$42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Sheet1!$E$44</c:f>
              <c:strCache>
                <c:ptCount val="1"/>
                <c:pt idx="0">
                  <c:v>FT0=3500 mol/h, T=300K</c:v>
                </c:pt>
              </c:strCache>
            </c:strRef>
          </c:tx>
          <c:spPr>
            <a:ln>
              <a:noFill/>
              <a:prstDash val="dash"/>
            </a:ln>
          </c:spPr>
          <c:marker>
            <c:symbol val="circle"/>
            <c:size val="13"/>
            <c:spPr>
              <a:noFill/>
              <a:ln w="38100">
                <a:solidFill>
                  <a:srgbClr val="8000FF"/>
                </a:solidFill>
              </a:ln>
            </c:spPr>
          </c:marker>
          <c:xVal>
            <c:numRef>
              <c:f>Sheet1!$B$44:$B$47</c:f>
              <c:numCache>
                <c:formatCode>General</c:formatCode>
                <c:ptCount val="4"/>
                <c:pt idx="0">
                  <c:v>0.30000000000000016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Sheet1!$A$44:$A$47</c:f>
              <c:numCache>
                <c:formatCode>General</c:formatCode>
                <c:ptCount val="4"/>
                <c:pt idx="0">
                  <c:v>1.9000000000000001</c:v>
                </c:pt>
                <c:pt idx="1">
                  <c:v>1.9000000000000001</c:v>
                </c:pt>
                <c:pt idx="2">
                  <c:v>1.9000000000000001</c:v>
                </c:pt>
                <c:pt idx="3">
                  <c:v>1.9000000000000001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Sheet1!$E$54</c:f>
              <c:strCache>
                <c:ptCount val="1"/>
                <c:pt idx="0">
                  <c:v>FT0=1000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75000"/>
                </a:schemeClr>
              </a:solidFill>
              <a:ln w="15875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chemeClr val="accent6">
                    <a:lumMod val="75000"/>
                    <a:alpha val="53000"/>
                  </a:schemeClr>
                </a:solidFill>
                <a:ln w="15875"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Sheet1!$B$54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Sheet1!$A$54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Sheet1!$E$55</c:f>
              <c:strCache>
                <c:ptCount val="1"/>
                <c:pt idx="0">
                  <c:v>FT0=1500 mol/h, T=400K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Sheet1!$B$55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Sheet1!$A$55</c:f>
              <c:numCache>
                <c:formatCode>General</c:formatCode>
                <c:ptCount val="1"/>
                <c:pt idx="0">
                  <c:v>4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Sheet1!$E$56</c:f>
              <c:strCache>
                <c:ptCount val="1"/>
                <c:pt idx="0">
                  <c:v>FT0=2000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00D1CC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Sheet1!$B$56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Sheet1!$A$56</c:f>
              <c:numCache>
                <c:formatCode>General</c:formatCode>
                <c:ptCount val="1"/>
                <c:pt idx="0">
                  <c:v>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372976"/>
        <c:axId val="-18374064"/>
      </c:scatterChart>
      <c:valAx>
        <c:axId val="-18372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r>
                  <a:rPr lang="en-US" dirty="0"/>
                  <a:t> (cm)</a:t>
                </a:r>
              </a:p>
            </c:rich>
          </c:tx>
          <c:overlay val="0"/>
        </c:title>
        <c:numFmt formatCode="#,##0.0" sourceLinked="0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crossAx val="-18374064"/>
        <c:crosses val="autoZero"/>
        <c:crossBetween val="midCat"/>
        <c:majorUnit val="0.1"/>
        <c:minorUnit val="0.05"/>
      </c:valAx>
      <c:valAx>
        <c:axId val="-183740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-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/g cat*h)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8116459669345497E-3"/>
              <c:y val="0.26023222739689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-18372976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863395297237366"/>
          <c:y val="1.4433650339162165E-2"/>
          <c:w val="0.39136604702762712"/>
          <c:h val="0.6032454465919038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313553589306"/>
          <c:y val="6.3495244912567764E-2"/>
          <c:w val="0.4747033038395973"/>
          <c:h val="0.761219321269051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Sheet1!$E$28</c:f>
              <c:strCache>
                <c:ptCount val="1"/>
                <c:pt idx="0">
                  <c:v>FT0=4000 mol/h, T=400K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12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Sheet1!$B$28:$B$32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0.60000000000000031</c:v>
                </c:pt>
                <c:pt idx="4">
                  <c:v>0.8</c:v>
                </c:pt>
              </c:numCache>
            </c:numRef>
          </c:xVal>
          <c:yVal>
            <c:numRef>
              <c:f>Sheet1!$A$28:$A$32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Sheet1!$E$34</c:f>
              <c:strCache>
                <c:ptCount val="1"/>
                <c:pt idx="0">
                  <c:v>FT0=4000 mol/h, T=300K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12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Sheet1!$B$34:$B$36</c:f>
              <c:numCache>
                <c:formatCode>General</c:formatCode>
                <c:ptCount val="3"/>
                <c:pt idx="0">
                  <c:v>0.30000000000000016</c:v>
                </c:pt>
                <c:pt idx="1">
                  <c:v>0.5</c:v>
                </c:pt>
                <c:pt idx="2">
                  <c:v>0.8</c:v>
                </c:pt>
              </c:numCache>
            </c:numRef>
          </c:xVal>
          <c:yVal>
            <c:numRef>
              <c:f>Sheet1!$A$34:$A$36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Sheet1!$E$38</c:f>
              <c:strCache>
                <c:ptCount val="1"/>
                <c:pt idx="0">
                  <c:v>FT0=3500 mol/h, T=400K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Sheet1!$B$38:$B$42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0.60000000000000031</c:v>
                </c:pt>
                <c:pt idx="4">
                  <c:v>0.8</c:v>
                </c:pt>
              </c:numCache>
            </c:numRef>
          </c:xVal>
          <c:yVal>
            <c:numRef>
              <c:f>Sheet1!$A$38:$A$42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Sheet1!$E$44</c:f>
              <c:strCache>
                <c:ptCount val="1"/>
                <c:pt idx="0">
                  <c:v>FT0=3500 mol/h, T=300K</c:v>
                </c:pt>
              </c:strCache>
            </c:strRef>
          </c:tx>
          <c:spPr>
            <a:ln>
              <a:noFill/>
              <a:prstDash val="dash"/>
            </a:ln>
          </c:spPr>
          <c:marker>
            <c:symbol val="circle"/>
            <c:size val="13"/>
            <c:spPr>
              <a:noFill/>
              <a:ln w="38100">
                <a:solidFill>
                  <a:srgbClr val="8000FF"/>
                </a:solidFill>
              </a:ln>
            </c:spPr>
          </c:marker>
          <c:xVal>
            <c:numRef>
              <c:f>Sheet1!$B$44:$B$47</c:f>
              <c:numCache>
                <c:formatCode>General</c:formatCode>
                <c:ptCount val="4"/>
                <c:pt idx="0">
                  <c:v>0.30000000000000016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Sheet1!$A$44:$A$47</c:f>
              <c:numCache>
                <c:formatCode>General</c:formatCode>
                <c:ptCount val="4"/>
                <c:pt idx="0">
                  <c:v>1.9000000000000001</c:v>
                </c:pt>
                <c:pt idx="1">
                  <c:v>1.9000000000000001</c:v>
                </c:pt>
                <c:pt idx="2">
                  <c:v>1.9000000000000001</c:v>
                </c:pt>
                <c:pt idx="3">
                  <c:v>1.9000000000000001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Sheet1!$E$54</c:f>
              <c:strCache>
                <c:ptCount val="1"/>
                <c:pt idx="0">
                  <c:v>FT0=1000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75000"/>
                </a:schemeClr>
              </a:solidFill>
              <a:ln w="15875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chemeClr val="accent6">
                    <a:lumMod val="75000"/>
                    <a:alpha val="53000"/>
                  </a:schemeClr>
                </a:solidFill>
                <a:ln w="15875"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Sheet1!$B$54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Sheet1!$A$54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Sheet1!$E$55</c:f>
              <c:strCache>
                <c:ptCount val="1"/>
                <c:pt idx="0">
                  <c:v>FT0=1500 mol/h, T=400K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Sheet1!$B$55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Sheet1!$A$55</c:f>
              <c:numCache>
                <c:formatCode>General</c:formatCode>
                <c:ptCount val="1"/>
                <c:pt idx="0">
                  <c:v>4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Sheet1!$E$56</c:f>
              <c:strCache>
                <c:ptCount val="1"/>
                <c:pt idx="0">
                  <c:v>FT0=2000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00D1CC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Sheet1!$B$56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Sheet1!$A$56</c:f>
              <c:numCache>
                <c:formatCode>General</c:formatCode>
                <c:ptCount val="1"/>
                <c:pt idx="0">
                  <c:v>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375152"/>
        <c:axId val="-18372432"/>
      </c:scatterChart>
      <c:valAx>
        <c:axId val="-18375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r>
                  <a:rPr lang="en-US" dirty="0"/>
                  <a:t> (cm)</a:t>
                </a:r>
              </a:p>
            </c:rich>
          </c:tx>
          <c:layout/>
          <c:overlay val="0"/>
        </c:title>
        <c:numFmt formatCode="#,##0.0" sourceLinked="0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crossAx val="-18372432"/>
        <c:crosses val="autoZero"/>
        <c:crossBetween val="midCat"/>
        <c:majorUnit val="0.1"/>
        <c:minorUnit val="0.05"/>
      </c:valAx>
      <c:valAx>
        <c:axId val="-183724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-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/g cat*h)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8116459669345497E-3"/>
              <c:y val="0.26023222739689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-18375152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863395297237366"/>
          <c:y val="1.4433650339162165E-2"/>
          <c:w val="0.39136604702762712"/>
          <c:h val="0.6032454465919038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313553589306"/>
          <c:y val="6.3495244912567764E-2"/>
          <c:w val="0.4747033038395973"/>
          <c:h val="0.761219321269051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Sheet1!$E$28</c:f>
              <c:strCache>
                <c:ptCount val="1"/>
                <c:pt idx="0">
                  <c:v>FT0=4000 mol/h, T=400K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12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Sheet1!$B$28:$B$32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0.60000000000000031</c:v>
                </c:pt>
                <c:pt idx="4">
                  <c:v>0.8</c:v>
                </c:pt>
              </c:numCache>
            </c:numRef>
          </c:xVal>
          <c:yVal>
            <c:numRef>
              <c:f>Sheet1!$A$28:$A$32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Sheet1!$E$34</c:f>
              <c:strCache>
                <c:ptCount val="1"/>
                <c:pt idx="0">
                  <c:v>FT0=4000 mol/h, T=300K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12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Sheet1!$B$34:$B$36</c:f>
              <c:numCache>
                <c:formatCode>General</c:formatCode>
                <c:ptCount val="3"/>
                <c:pt idx="0">
                  <c:v>0.30000000000000016</c:v>
                </c:pt>
                <c:pt idx="1">
                  <c:v>0.5</c:v>
                </c:pt>
                <c:pt idx="2">
                  <c:v>0.8</c:v>
                </c:pt>
              </c:numCache>
            </c:numRef>
          </c:xVal>
          <c:yVal>
            <c:numRef>
              <c:f>Sheet1!$A$34:$A$36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Sheet1!$E$38</c:f>
              <c:strCache>
                <c:ptCount val="1"/>
                <c:pt idx="0">
                  <c:v>FT0=3500 mol/h, T=400K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Sheet1!$B$38:$B$42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0.60000000000000031</c:v>
                </c:pt>
                <c:pt idx="4">
                  <c:v>0.8</c:v>
                </c:pt>
              </c:numCache>
            </c:numRef>
          </c:xVal>
          <c:yVal>
            <c:numRef>
              <c:f>Sheet1!$A$38:$A$42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Sheet1!$E$44</c:f>
              <c:strCache>
                <c:ptCount val="1"/>
                <c:pt idx="0">
                  <c:v>FT0=3500 mol/h, T=300K</c:v>
                </c:pt>
              </c:strCache>
            </c:strRef>
          </c:tx>
          <c:spPr>
            <a:ln>
              <a:noFill/>
              <a:prstDash val="dash"/>
            </a:ln>
          </c:spPr>
          <c:marker>
            <c:symbol val="circle"/>
            <c:size val="13"/>
            <c:spPr>
              <a:noFill/>
              <a:ln w="38100">
                <a:solidFill>
                  <a:srgbClr val="8000FF"/>
                </a:solidFill>
              </a:ln>
            </c:spPr>
          </c:marker>
          <c:xVal>
            <c:numRef>
              <c:f>Sheet1!$B$44:$B$47</c:f>
              <c:numCache>
                <c:formatCode>General</c:formatCode>
                <c:ptCount val="4"/>
                <c:pt idx="0">
                  <c:v>0.30000000000000016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Sheet1!$A$44:$A$47</c:f>
              <c:numCache>
                <c:formatCode>General</c:formatCode>
                <c:ptCount val="4"/>
                <c:pt idx="0">
                  <c:v>1.9000000000000001</c:v>
                </c:pt>
                <c:pt idx="1">
                  <c:v>1.9000000000000001</c:v>
                </c:pt>
                <c:pt idx="2">
                  <c:v>1.9000000000000001</c:v>
                </c:pt>
                <c:pt idx="3">
                  <c:v>1.9000000000000001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Sheet1!$E$54</c:f>
              <c:strCache>
                <c:ptCount val="1"/>
                <c:pt idx="0">
                  <c:v>FT0=1000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75000"/>
                </a:schemeClr>
              </a:solidFill>
              <a:ln w="15875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chemeClr val="accent6">
                    <a:lumMod val="75000"/>
                    <a:alpha val="53000"/>
                  </a:schemeClr>
                </a:solidFill>
                <a:ln w="15875"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Sheet1!$B$54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Sheet1!$A$54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Sheet1!$E$55</c:f>
              <c:strCache>
                <c:ptCount val="1"/>
                <c:pt idx="0">
                  <c:v>FT0=1500 mol/h, T=400K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Sheet1!$B$55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Sheet1!$A$55</c:f>
              <c:numCache>
                <c:formatCode>General</c:formatCode>
                <c:ptCount val="1"/>
                <c:pt idx="0">
                  <c:v>4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Sheet1!$E$56</c:f>
              <c:strCache>
                <c:ptCount val="1"/>
                <c:pt idx="0">
                  <c:v>FT0=2000 mol/h, T=400K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00D1CC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Sheet1!$B$56</c:f>
              <c:numCache>
                <c:formatCode>General</c:formatCode>
                <c:ptCount val="1"/>
                <c:pt idx="0">
                  <c:v>0.8</c:v>
                </c:pt>
              </c:numCache>
            </c:numRef>
          </c:xVal>
          <c:yVal>
            <c:numRef>
              <c:f>Sheet1!$A$56</c:f>
              <c:numCache>
                <c:formatCode>General</c:formatCode>
                <c:ptCount val="1"/>
                <c:pt idx="0">
                  <c:v>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8403664"/>
        <c:axId val="-2028408016"/>
      </c:scatterChart>
      <c:valAx>
        <c:axId val="-2028403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r>
                  <a:rPr lang="en-US" dirty="0"/>
                  <a:t> (cm)</a:t>
                </a:r>
              </a:p>
            </c:rich>
          </c:tx>
          <c:layout/>
          <c:overlay val="0"/>
        </c:title>
        <c:numFmt formatCode="#,##0.0" sourceLinked="0"/>
        <c:majorTickMark val="in"/>
        <c:minorTickMark val="in"/>
        <c:tickLblPos val="nextTo"/>
        <c:spPr>
          <a:ln w="19050">
            <a:solidFill>
              <a:schemeClr val="tx1"/>
            </a:solidFill>
          </a:ln>
        </c:spPr>
        <c:crossAx val="-2028408016"/>
        <c:crosses val="autoZero"/>
        <c:crossBetween val="midCat"/>
        <c:majorUnit val="0.1"/>
        <c:minorUnit val="0.05"/>
      </c:valAx>
      <c:valAx>
        <c:axId val="-20284080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-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A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/g cat*h)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8116459669345497E-3"/>
              <c:y val="0.26023222739689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-2028403664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863395297237366"/>
          <c:y val="1.4433650339162165E-2"/>
          <c:w val="0.39136604702762712"/>
          <c:h val="0.6032454465919038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32.wmf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56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10" Type="http://schemas.openxmlformats.org/officeDocument/2006/relationships/image" Target="../media/image56.wmf"/><Relationship Id="rId4" Type="http://schemas.openxmlformats.org/officeDocument/2006/relationships/image" Target="../media/image71.wmf"/><Relationship Id="rId9" Type="http://schemas.openxmlformats.org/officeDocument/2006/relationships/image" Target="../media/image76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0.53657</cdr:x>
      <cdr:y>0.58019</cdr:y>
    </cdr:from>
    <cdr:to>
      <cdr:x>0.68291</cdr:x>
      <cdr:y>0.68597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38384" y="1856832"/>
          <a:ext cx="123783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err="1" smtClean="0">
              <a:solidFill>
                <a:schemeClr val="tx1"/>
              </a:solidFill>
            </a:rPr>
            <a:t>ext</a:t>
          </a:r>
          <a:r>
            <a:rPr lang="en-US" sz="1600" b="1" dirty="0" smtClean="0">
              <a:solidFill>
                <a:schemeClr val="tx1"/>
              </a:solidFill>
            </a:rPr>
            <a:t> diff </a:t>
          </a:r>
          <a:r>
            <a:rPr lang="en-US" sz="1600" b="1" dirty="0" err="1" smtClean="0">
              <a:solidFill>
                <a:schemeClr val="tx1"/>
              </a:solidFill>
            </a:rPr>
            <a:t>lim</a:t>
          </a:r>
          <a:endParaRPr lang="en-US" sz="1600" b="1" dirty="0" smtClean="0">
            <a:solidFill>
              <a:schemeClr val="tx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0.43081</cdr:x>
      <cdr:y>0.21501</cdr:y>
    </cdr:from>
    <cdr:to>
      <cdr:x>0.54081</cdr:x>
      <cdr:y>0.39773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3643843" y="688125"/>
          <a:ext cx="930402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err="1" smtClean="0">
              <a:solidFill>
                <a:srgbClr val="FF0000"/>
              </a:solidFill>
            </a:rPr>
            <a:t>int</a:t>
          </a:r>
          <a:r>
            <a:rPr lang="en-US" sz="1600" b="1" dirty="0" smtClean="0">
              <a:solidFill>
                <a:srgbClr val="FF0000"/>
              </a:solidFill>
            </a:rPr>
            <a:t> diff </a:t>
          </a:r>
          <a:r>
            <a:rPr lang="en-US" sz="1600" b="1" dirty="0" err="1" smtClean="0">
              <a:solidFill>
                <a:srgbClr val="FF0000"/>
              </a:solidFill>
            </a:rPr>
            <a:t>lim</a:t>
          </a:r>
          <a:endParaRPr lang="en-US" sz="1600" b="1" dirty="0" smtClean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0.22072</cdr:x>
      <cdr:y>0.07986</cdr:y>
    </cdr:from>
    <cdr:to>
      <cdr:x>0.35911</cdr:x>
      <cdr:y>0.18564</cdr:y>
    </cdr:to>
    <cdr:sp macro="" textlink="">
      <cdr:nvSpPr>
        <cdr:cNvPr id="3" name="TextBox 17"/>
        <cdr:cNvSpPr txBox="1"/>
      </cdr:nvSpPr>
      <cdr:spPr>
        <a:xfrm xmlns:a="http://schemas.openxmlformats.org/drawingml/2006/main">
          <a:off x="1866900" y="255578"/>
          <a:ext cx="117051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err="1" smtClean="0">
              <a:solidFill>
                <a:srgbClr val="0000FF"/>
              </a:solidFill>
            </a:rPr>
            <a:t>int</a:t>
          </a:r>
          <a:r>
            <a:rPr lang="en-US" sz="1600" b="1" dirty="0" smtClean="0">
              <a:solidFill>
                <a:srgbClr val="0000FF"/>
              </a:solidFill>
            </a:rPr>
            <a:t> diff </a:t>
          </a:r>
          <a:r>
            <a:rPr lang="en-US" sz="1600" b="1" dirty="0" err="1" smtClean="0">
              <a:solidFill>
                <a:srgbClr val="0000FF"/>
              </a:solidFill>
            </a:rPr>
            <a:t>lim</a:t>
          </a:r>
          <a:endParaRPr lang="en-US" sz="1600" b="1" dirty="0" smtClean="0">
            <a:solidFill>
              <a:srgbClr val="0000FF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0.53657</cdr:x>
      <cdr:y>0.58019</cdr:y>
    </cdr:from>
    <cdr:to>
      <cdr:x>0.68291</cdr:x>
      <cdr:y>0.68597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38384" y="1856832"/>
          <a:ext cx="123783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err="1" smtClean="0">
              <a:solidFill>
                <a:schemeClr val="tx1"/>
              </a:solidFill>
            </a:rPr>
            <a:t>ext</a:t>
          </a:r>
          <a:r>
            <a:rPr lang="en-US" sz="1600" b="1" dirty="0" smtClean="0">
              <a:solidFill>
                <a:schemeClr val="tx1"/>
              </a:solidFill>
            </a:rPr>
            <a:t> diff </a:t>
          </a:r>
          <a:r>
            <a:rPr lang="en-US" sz="1600" b="1" dirty="0" err="1" smtClean="0">
              <a:solidFill>
                <a:schemeClr val="tx1"/>
              </a:solidFill>
            </a:rPr>
            <a:t>lim</a:t>
          </a:r>
          <a:endParaRPr lang="en-US" sz="1600" b="1" dirty="0" smtClean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0.53657</cdr:x>
      <cdr:y>0.58019</cdr:y>
    </cdr:from>
    <cdr:to>
      <cdr:x>0.68291</cdr:x>
      <cdr:y>0.68597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38384" y="1856832"/>
          <a:ext cx="123783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err="1" smtClean="0">
              <a:solidFill>
                <a:schemeClr val="tx1"/>
              </a:solidFill>
            </a:rPr>
            <a:t>ext</a:t>
          </a:r>
          <a:r>
            <a:rPr lang="en-US" sz="1600" b="1" dirty="0" smtClean="0">
              <a:solidFill>
                <a:schemeClr val="tx1"/>
              </a:solidFill>
            </a:rPr>
            <a:t> diff </a:t>
          </a:r>
          <a:r>
            <a:rPr lang="en-US" sz="1600" b="1" dirty="0" err="1" smtClean="0">
              <a:solidFill>
                <a:schemeClr val="tx1"/>
              </a:solidFill>
            </a:rPr>
            <a:t>lim</a:t>
          </a:r>
          <a:endParaRPr lang="en-US" sz="1600" b="1" dirty="0" smtClean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0.43081</cdr:x>
      <cdr:y>0.21501</cdr:y>
    </cdr:from>
    <cdr:to>
      <cdr:x>0.54081</cdr:x>
      <cdr:y>0.39773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3643843" y="688125"/>
          <a:ext cx="930402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err="1" smtClean="0">
              <a:solidFill>
                <a:srgbClr val="FF0000"/>
              </a:solidFill>
            </a:rPr>
            <a:t>int</a:t>
          </a:r>
          <a:r>
            <a:rPr lang="en-US" sz="1600" b="1" dirty="0" smtClean="0">
              <a:solidFill>
                <a:srgbClr val="FF0000"/>
              </a:solidFill>
            </a:rPr>
            <a:t> diff </a:t>
          </a:r>
          <a:r>
            <a:rPr lang="en-US" sz="1600" b="1" dirty="0" err="1" smtClean="0">
              <a:solidFill>
                <a:srgbClr val="FF0000"/>
              </a:solidFill>
            </a:rPr>
            <a:t>lim</a:t>
          </a:r>
          <a:endParaRPr lang="en-US" sz="1600" b="1" dirty="0" smtClean="0">
            <a:solidFill>
              <a:srgbClr val="FF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0.43081</cdr:x>
      <cdr:y>0.21501</cdr:y>
    </cdr:from>
    <cdr:to>
      <cdr:x>0.54081</cdr:x>
      <cdr:y>0.39773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3643843" y="688125"/>
          <a:ext cx="930402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err="1" smtClean="0">
              <a:solidFill>
                <a:srgbClr val="FF0000"/>
              </a:solidFill>
            </a:rPr>
            <a:t>int</a:t>
          </a:r>
          <a:r>
            <a:rPr lang="en-US" sz="1600" b="1" dirty="0" smtClean="0">
              <a:solidFill>
                <a:srgbClr val="FF0000"/>
              </a:solidFill>
            </a:rPr>
            <a:t> diff </a:t>
          </a:r>
          <a:r>
            <a:rPr lang="en-US" sz="1600" b="1" dirty="0" err="1" smtClean="0">
              <a:solidFill>
                <a:srgbClr val="FF0000"/>
              </a:solidFill>
            </a:rPr>
            <a:t>lim</a:t>
          </a:r>
          <a:endParaRPr lang="en-US" sz="1600" b="1" dirty="0" smtClean="0">
            <a:solidFill>
              <a:srgbClr val="FF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0.43081</cdr:x>
      <cdr:y>0.21501</cdr:y>
    </cdr:from>
    <cdr:to>
      <cdr:x>0.54081</cdr:x>
      <cdr:y>0.39773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3643843" y="688125"/>
          <a:ext cx="930402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err="1" smtClean="0">
              <a:solidFill>
                <a:srgbClr val="FF0000"/>
              </a:solidFill>
            </a:rPr>
            <a:t>int</a:t>
          </a:r>
          <a:r>
            <a:rPr lang="en-US" sz="1600" b="1" dirty="0" smtClean="0">
              <a:solidFill>
                <a:srgbClr val="FF0000"/>
              </a:solidFill>
            </a:rPr>
            <a:t> diff </a:t>
          </a:r>
          <a:r>
            <a:rPr lang="en-US" sz="1600" b="1" dirty="0" err="1" smtClean="0">
              <a:solidFill>
                <a:srgbClr val="FF0000"/>
              </a:solidFill>
            </a:rPr>
            <a:t>lim</a:t>
          </a:r>
          <a:endParaRPr lang="en-US" sz="1600" b="1" dirty="0" smtClean="0">
            <a:solidFill>
              <a:srgbClr val="FF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0.43081</cdr:x>
      <cdr:y>0.21501</cdr:y>
    </cdr:from>
    <cdr:to>
      <cdr:x>0.54081</cdr:x>
      <cdr:y>0.39773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3643843" y="688125"/>
          <a:ext cx="930402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err="1" smtClean="0">
              <a:solidFill>
                <a:srgbClr val="FF0000"/>
              </a:solidFill>
            </a:rPr>
            <a:t>int</a:t>
          </a:r>
          <a:r>
            <a:rPr lang="en-US" sz="1600" b="1" dirty="0" smtClean="0">
              <a:solidFill>
                <a:srgbClr val="FF0000"/>
              </a:solidFill>
            </a:rPr>
            <a:t> diff </a:t>
          </a:r>
          <a:r>
            <a:rPr lang="en-US" sz="1600" b="1" dirty="0" err="1" smtClean="0">
              <a:solidFill>
                <a:srgbClr val="FF0000"/>
              </a:solidFill>
            </a:rPr>
            <a:t>lim</a:t>
          </a:r>
          <a:endParaRPr lang="en-US" sz="1600" b="1" dirty="0" smtClean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0.22072</cdr:x>
      <cdr:y>0.07986</cdr:y>
    </cdr:from>
    <cdr:to>
      <cdr:x>0.35911</cdr:x>
      <cdr:y>0.18564</cdr:y>
    </cdr:to>
    <cdr:sp macro="" textlink="">
      <cdr:nvSpPr>
        <cdr:cNvPr id="3" name="TextBox 17"/>
        <cdr:cNvSpPr txBox="1"/>
      </cdr:nvSpPr>
      <cdr:spPr>
        <a:xfrm xmlns:a="http://schemas.openxmlformats.org/drawingml/2006/main">
          <a:off x="1866900" y="255578"/>
          <a:ext cx="117051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err="1" smtClean="0">
              <a:solidFill>
                <a:srgbClr val="0000FF"/>
              </a:solidFill>
            </a:rPr>
            <a:t>int</a:t>
          </a:r>
          <a:r>
            <a:rPr lang="en-US" sz="1600" b="1" dirty="0" smtClean="0">
              <a:solidFill>
                <a:srgbClr val="0000FF"/>
              </a:solidFill>
            </a:rPr>
            <a:t> diff </a:t>
          </a:r>
          <a:r>
            <a:rPr lang="en-US" sz="1600" b="1" dirty="0" err="1" smtClean="0">
              <a:solidFill>
                <a:srgbClr val="0000FF"/>
              </a:solidFill>
            </a:rPr>
            <a:t>lim</a:t>
          </a:r>
          <a:endParaRPr lang="en-US" sz="1600" b="1" dirty="0" smtClean="0">
            <a:solidFill>
              <a:srgbClr val="0000FF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0.43081</cdr:x>
      <cdr:y>0.21501</cdr:y>
    </cdr:from>
    <cdr:to>
      <cdr:x>0.54081</cdr:x>
      <cdr:y>0.39773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3643843" y="688125"/>
          <a:ext cx="930402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err="1" smtClean="0">
              <a:solidFill>
                <a:srgbClr val="FF0000"/>
              </a:solidFill>
            </a:rPr>
            <a:t>int</a:t>
          </a:r>
          <a:r>
            <a:rPr lang="en-US" sz="1600" b="1" dirty="0" smtClean="0">
              <a:solidFill>
                <a:srgbClr val="FF0000"/>
              </a:solidFill>
            </a:rPr>
            <a:t> diff </a:t>
          </a:r>
          <a:r>
            <a:rPr lang="en-US" sz="1600" b="1" dirty="0" err="1" smtClean="0">
              <a:solidFill>
                <a:srgbClr val="FF0000"/>
              </a:solidFill>
            </a:rPr>
            <a:t>lim</a:t>
          </a:r>
          <a:endParaRPr lang="en-US" sz="1600" b="1" dirty="0" smtClean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0.22072</cdr:x>
      <cdr:y>0.07986</cdr:y>
    </cdr:from>
    <cdr:to>
      <cdr:x>0.35911</cdr:x>
      <cdr:y>0.18564</cdr:y>
    </cdr:to>
    <cdr:sp macro="" textlink="">
      <cdr:nvSpPr>
        <cdr:cNvPr id="3" name="TextBox 17"/>
        <cdr:cNvSpPr txBox="1"/>
      </cdr:nvSpPr>
      <cdr:spPr>
        <a:xfrm xmlns:a="http://schemas.openxmlformats.org/drawingml/2006/main">
          <a:off x="1866900" y="255578"/>
          <a:ext cx="117051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err="1" smtClean="0">
              <a:solidFill>
                <a:srgbClr val="0000FF"/>
              </a:solidFill>
            </a:rPr>
            <a:t>int</a:t>
          </a:r>
          <a:r>
            <a:rPr lang="en-US" sz="1600" b="1" dirty="0" smtClean="0">
              <a:solidFill>
                <a:srgbClr val="0000FF"/>
              </a:solidFill>
            </a:rPr>
            <a:t> diff </a:t>
          </a:r>
          <a:r>
            <a:rPr lang="en-US" sz="1600" b="1" dirty="0" err="1" smtClean="0">
              <a:solidFill>
                <a:srgbClr val="0000FF"/>
              </a:solidFill>
            </a:rPr>
            <a:t>lim</a:t>
          </a:r>
          <a:endParaRPr lang="en-US" sz="1600" b="1" dirty="0" smtClean="0">
            <a:solidFill>
              <a:srgbClr val="0000FF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0.43081</cdr:x>
      <cdr:y>0.21501</cdr:y>
    </cdr:from>
    <cdr:to>
      <cdr:x>0.54081</cdr:x>
      <cdr:y>0.39773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3643843" y="688125"/>
          <a:ext cx="930402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err="1" smtClean="0">
              <a:solidFill>
                <a:srgbClr val="FF0000"/>
              </a:solidFill>
            </a:rPr>
            <a:t>int</a:t>
          </a:r>
          <a:r>
            <a:rPr lang="en-US" sz="1600" b="1" dirty="0" smtClean="0">
              <a:solidFill>
                <a:srgbClr val="FF0000"/>
              </a:solidFill>
            </a:rPr>
            <a:t> diff </a:t>
          </a:r>
          <a:r>
            <a:rPr lang="en-US" sz="1600" b="1" dirty="0" err="1" smtClean="0">
              <a:solidFill>
                <a:srgbClr val="FF0000"/>
              </a:solidFill>
            </a:rPr>
            <a:t>lim</a:t>
          </a:r>
          <a:endParaRPr lang="en-US" sz="1600" b="1" dirty="0" smtClean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0.22072</cdr:x>
      <cdr:y>0.07986</cdr:y>
    </cdr:from>
    <cdr:to>
      <cdr:x>0.35911</cdr:x>
      <cdr:y>0.18564</cdr:y>
    </cdr:to>
    <cdr:sp macro="" textlink="">
      <cdr:nvSpPr>
        <cdr:cNvPr id="3" name="TextBox 17"/>
        <cdr:cNvSpPr txBox="1"/>
      </cdr:nvSpPr>
      <cdr:spPr>
        <a:xfrm xmlns:a="http://schemas.openxmlformats.org/drawingml/2006/main">
          <a:off x="1866900" y="255578"/>
          <a:ext cx="117051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err="1" smtClean="0">
              <a:solidFill>
                <a:srgbClr val="0000FF"/>
              </a:solidFill>
            </a:rPr>
            <a:t>int</a:t>
          </a:r>
          <a:r>
            <a:rPr lang="en-US" sz="1600" b="1" dirty="0" smtClean="0">
              <a:solidFill>
                <a:srgbClr val="0000FF"/>
              </a:solidFill>
            </a:rPr>
            <a:t> diff </a:t>
          </a:r>
          <a:r>
            <a:rPr lang="en-US" sz="1600" b="1" dirty="0" err="1" smtClean="0">
              <a:solidFill>
                <a:srgbClr val="0000FF"/>
              </a:solidFill>
            </a:rPr>
            <a:t>lim</a:t>
          </a:r>
          <a:endParaRPr lang="en-US" sz="1600" b="1" dirty="0" smtClean="0">
            <a:solidFill>
              <a:srgbClr val="0000F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8145" cy="464205"/>
          </a:xfrm>
          <a:prstGeom prst="rect">
            <a:avLst/>
          </a:prstGeom>
        </p:spPr>
        <p:txBody>
          <a:bodyPr vert="horz" lIns="88113" tIns="44058" rIns="88113" bIns="44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3"/>
            <a:ext cx="3038145" cy="464205"/>
          </a:xfrm>
          <a:prstGeom prst="rect">
            <a:avLst/>
          </a:prstGeom>
        </p:spPr>
        <p:txBody>
          <a:bodyPr vert="horz" lIns="88113" tIns="44058" rIns="88113" bIns="44058" rtlCol="0"/>
          <a:lstStyle>
            <a:lvl1pPr algn="r">
              <a:defRPr sz="1200"/>
            </a:lvl1pPr>
          </a:lstStyle>
          <a:p>
            <a:fld id="{F940AC9D-49D4-4C83-B721-8D1C5FD076CA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661"/>
            <a:ext cx="3038145" cy="464205"/>
          </a:xfrm>
          <a:prstGeom prst="rect">
            <a:avLst/>
          </a:prstGeom>
        </p:spPr>
        <p:txBody>
          <a:bodyPr vert="horz" lIns="88113" tIns="44058" rIns="88113" bIns="44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61"/>
            <a:ext cx="3038145" cy="464205"/>
          </a:xfrm>
          <a:prstGeom prst="rect">
            <a:avLst/>
          </a:prstGeom>
        </p:spPr>
        <p:txBody>
          <a:bodyPr vert="horz" lIns="88113" tIns="44058" rIns="88113" bIns="44058" rtlCol="0" anchor="b"/>
          <a:lstStyle>
            <a:lvl1pPr algn="r">
              <a:defRPr sz="1200"/>
            </a:lvl1pPr>
          </a:lstStyle>
          <a:p>
            <a:fld id="{8D783BD5-BD56-4F5A-B91B-DB7E332A5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7BEE-CB2E-4027-AABF-0DFE544FCA5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7868-A71B-475C-BA27-BACDFA1420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0649" y="0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L21b-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7BEE-CB2E-4027-AABF-0DFE544FCA5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7868-A71B-475C-BA27-BACDFA142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7BEE-CB2E-4027-AABF-0DFE544FCA5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7868-A71B-475C-BA27-BACDFA142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92875"/>
            <a:ext cx="914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7BEE-CB2E-4027-AABF-0DFE544FCA5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7868-A71B-475C-BA27-BACDFA1420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0649" y="0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L21b-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7BEE-CB2E-4027-AABF-0DFE544FCA5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7868-A71B-475C-BA27-BACDFA142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7BEE-CB2E-4027-AABF-0DFE544FCA5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7868-A71B-475C-BA27-BACDFA142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7BEE-CB2E-4027-AABF-0DFE544FCA5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7868-A71B-475C-BA27-BACDFA142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7BEE-CB2E-4027-AABF-0DFE544FCA5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7868-A71B-475C-BA27-BACDFA1420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0649" y="0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L21b-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7BEE-CB2E-4027-AABF-0DFE544FCA5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7868-A71B-475C-BA27-BACDFA1420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0649" y="0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L21b-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7BEE-CB2E-4027-AABF-0DFE544FCA5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7868-A71B-475C-BA27-BACDFA142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7BEE-CB2E-4027-AABF-0DFE544FCA5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7868-A71B-475C-BA27-BACDFA142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47BEE-CB2E-4027-AABF-0DFE544FCA5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B7868-A71B-475C-BA27-BACDFA1420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-26246" y="6550223"/>
            <a:ext cx="9196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Slides courtesy of Prof M L Kraft,</a:t>
            </a:r>
            <a:r>
              <a:rPr lang="en-US" sz="1400" baseline="0" dirty="0" smtClean="0"/>
              <a:t> Chemical &amp; Biomolecular </a:t>
            </a:r>
            <a:r>
              <a:rPr lang="en-US" sz="1400" baseline="0" dirty="0" err="1" smtClean="0"/>
              <a:t>Engr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Dept</a:t>
            </a:r>
            <a:r>
              <a:rPr lang="en-US" sz="1400" baseline="0" dirty="0" smtClean="0"/>
              <a:t>, University of Illinois at Urbana-Champaign.</a:t>
            </a:r>
            <a:endParaRPr lang="en-US" sz="14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0649" y="0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L21b-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6246" y="6550223"/>
            <a:ext cx="9196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Slides courtesy of Prof M L Kraft,</a:t>
            </a:r>
            <a:r>
              <a:rPr lang="en-US" sz="1400" baseline="0" dirty="0" smtClean="0"/>
              <a:t> Chemical &amp; Biomolecular </a:t>
            </a:r>
            <a:r>
              <a:rPr lang="en-US" sz="1400" baseline="0" dirty="0" err="1" smtClean="0"/>
              <a:t>Engr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Dept</a:t>
            </a:r>
            <a:r>
              <a:rPr lang="en-US" sz="1400" baseline="0" dirty="0" smtClean="0"/>
              <a:t>, University of Illinois at Urbana-Champaign.</a:t>
            </a:r>
            <a:endParaRPr lang="en-US" sz="14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23.tiff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2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23.tiff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1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44.bin"/><Relationship Id="rId3" Type="http://schemas.openxmlformats.org/officeDocument/2006/relationships/image" Target="../media/image41.png"/><Relationship Id="rId21" Type="http://schemas.openxmlformats.org/officeDocument/2006/relationships/image" Target="../media/image40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3.bin"/><Relationship Id="rId20" Type="http://schemas.openxmlformats.org/officeDocument/2006/relationships/oleObject" Target="../embeddings/oleObject45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4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53.bin"/><Relationship Id="rId3" Type="http://schemas.openxmlformats.org/officeDocument/2006/relationships/image" Target="../media/image41.png"/><Relationship Id="rId21" Type="http://schemas.openxmlformats.org/officeDocument/2006/relationships/image" Target="../media/image49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47.wmf"/><Relationship Id="rId25" Type="http://schemas.openxmlformats.org/officeDocument/2006/relationships/image" Target="../media/image51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44.wmf"/><Relationship Id="rId24" Type="http://schemas.openxmlformats.org/officeDocument/2006/relationships/oleObject" Target="../embeddings/oleObject56.bin"/><Relationship Id="rId5" Type="http://schemas.openxmlformats.org/officeDocument/2006/relationships/image" Target="../media/image32.wmf"/><Relationship Id="rId15" Type="http://schemas.openxmlformats.org/officeDocument/2006/relationships/image" Target="../media/image46.wmf"/><Relationship Id="rId23" Type="http://schemas.openxmlformats.org/officeDocument/2006/relationships/image" Target="../media/image50.w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48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55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59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65.bin"/><Relationship Id="rId4" Type="http://schemas.openxmlformats.org/officeDocument/2006/relationships/image" Target="../media/image52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57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67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6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63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65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79.bin"/><Relationship Id="rId18" Type="http://schemas.openxmlformats.org/officeDocument/2006/relationships/image" Target="../media/image75.wmf"/><Relationship Id="rId3" Type="http://schemas.openxmlformats.org/officeDocument/2006/relationships/oleObject" Target="../embeddings/oleObject74.bin"/><Relationship Id="rId21" Type="http://schemas.openxmlformats.org/officeDocument/2006/relationships/oleObject" Target="../embeddings/oleObject83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4.wmf"/><Relationship Id="rId20" Type="http://schemas.openxmlformats.org/officeDocument/2006/relationships/image" Target="../media/image76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0.bin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82.bin"/><Relationship Id="rId4" Type="http://schemas.openxmlformats.org/officeDocument/2006/relationships/image" Target="../media/image68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73.wmf"/><Relationship Id="rId22" Type="http://schemas.openxmlformats.org/officeDocument/2006/relationships/image" Target="../media/image56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89.bin"/><Relationship Id="rId18" Type="http://schemas.openxmlformats.org/officeDocument/2006/relationships/image" Target="../media/image84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3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82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8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Simultaneous Internal Diffusion &amp; External Diffusion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2400" y="3201987"/>
            <a:ext cx="2666999" cy="2436813"/>
            <a:chOff x="317" y="772"/>
            <a:chExt cx="1680" cy="1535"/>
          </a:xfrm>
        </p:grpSpPr>
        <p:sp>
          <p:nvSpPr>
            <p:cNvPr id="4" name="Oval 3" descr="小網點"/>
            <p:cNvSpPr>
              <a:spLocks noChangeArrowheads="1"/>
            </p:cNvSpPr>
            <p:nvPr/>
          </p:nvSpPr>
          <p:spPr bwMode="auto">
            <a:xfrm>
              <a:off x="573" y="1032"/>
              <a:ext cx="1059" cy="1021"/>
            </a:xfrm>
            <a:prstGeom prst="ellipse">
              <a:avLst/>
            </a:prstGeom>
            <a:pattFill prst="smConfetti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17" y="772"/>
              <a:ext cx="1574" cy="153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632" y="853"/>
              <a:ext cx="36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zh-TW" sz="2000"/>
                <a:t>C</a:t>
              </a:r>
              <a:r>
                <a:rPr lang="en-GB" altLang="zh-TW" sz="2000" baseline="-25000"/>
                <a:t>Ab</a:t>
              </a:r>
              <a:endParaRPr lang="en-GB" altLang="zh-TW" sz="2000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017" y="793"/>
              <a:ext cx="35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zh-TW" sz="2000" dirty="0"/>
                <a:t>C</a:t>
              </a:r>
              <a:r>
                <a:rPr lang="en-GB" altLang="zh-TW" sz="2000" baseline="-25000" dirty="0"/>
                <a:t>As</a:t>
              </a:r>
              <a:endParaRPr lang="en-GB" altLang="zh-TW" sz="2000" dirty="0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1278" y="958"/>
              <a:ext cx="327" cy="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1099" y="1052"/>
              <a:ext cx="187" cy="5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157" y="1244"/>
              <a:ext cx="39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zh-TW" sz="2000" dirty="0"/>
                <a:t>C(r)</a:t>
              </a: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895600" y="2876103"/>
            <a:ext cx="6172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7030A0"/>
                </a:solidFill>
              </a:rPr>
              <a:t>At steady-state</a:t>
            </a:r>
            <a:r>
              <a:rPr lang="en-US" altLang="zh-TW" sz="2000" dirty="0" smtClean="0">
                <a:solidFill>
                  <a:srgbClr val="7030A0"/>
                </a:solidFill>
              </a:rPr>
              <a:t>: transport </a:t>
            </a:r>
            <a:r>
              <a:rPr lang="en-US" altLang="zh-TW" sz="2000" dirty="0">
                <a:solidFill>
                  <a:srgbClr val="7030A0"/>
                </a:solidFill>
              </a:rPr>
              <a:t>of </a:t>
            </a:r>
            <a:r>
              <a:rPr lang="en-US" altLang="zh-TW" sz="2000" dirty="0" smtClean="0">
                <a:solidFill>
                  <a:srgbClr val="7030A0"/>
                </a:solidFill>
              </a:rPr>
              <a:t>reactants </a:t>
            </a:r>
            <a:r>
              <a:rPr lang="en-US" altLang="zh-TW" sz="2000" dirty="0">
                <a:solidFill>
                  <a:srgbClr val="7030A0"/>
                </a:solidFill>
              </a:rPr>
              <a:t>from </a:t>
            </a:r>
            <a:r>
              <a:rPr lang="en-US" altLang="zh-TW" sz="2000" dirty="0" smtClean="0">
                <a:solidFill>
                  <a:srgbClr val="7030A0"/>
                </a:solidFill>
              </a:rPr>
              <a:t>bulk </a:t>
            </a:r>
            <a:r>
              <a:rPr lang="en-US" altLang="zh-TW" sz="2000" dirty="0">
                <a:solidFill>
                  <a:srgbClr val="7030A0"/>
                </a:solidFill>
              </a:rPr>
              <a:t>fluid to </a:t>
            </a:r>
            <a:r>
              <a:rPr lang="en-US" altLang="zh-TW" sz="2000" dirty="0" smtClean="0">
                <a:solidFill>
                  <a:srgbClr val="7030A0"/>
                </a:solidFill>
              </a:rPr>
              <a:t>external catalyst surface is </a:t>
            </a:r>
            <a:r>
              <a:rPr lang="en-US" altLang="zh-TW" sz="2000" dirty="0">
                <a:solidFill>
                  <a:srgbClr val="7030A0"/>
                </a:solidFill>
              </a:rPr>
              <a:t>equal </a:t>
            </a:r>
            <a:r>
              <a:rPr lang="en-US" altLang="zh-TW" sz="2000" dirty="0" smtClean="0">
                <a:solidFill>
                  <a:srgbClr val="7030A0"/>
                </a:solidFill>
              </a:rPr>
              <a:t>to </a:t>
            </a:r>
            <a:r>
              <a:rPr lang="en-US" altLang="zh-TW" sz="2000" dirty="0">
                <a:solidFill>
                  <a:srgbClr val="7030A0"/>
                </a:solidFill>
              </a:rPr>
              <a:t>net rate of </a:t>
            </a:r>
            <a:r>
              <a:rPr lang="en-US" altLang="zh-TW" sz="2000" dirty="0" smtClean="0">
                <a:solidFill>
                  <a:srgbClr val="7030A0"/>
                </a:solidFill>
              </a:rPr>
              <a:t>reactant consumption in/on </a:t>
            </a:r>
            <a:r>
              <a:rPr lang="en-US" altLang="zh-TW" sz="2000" dirty="0">
                <a:solidFill>
                  <a:srgbClr val="7030A0"/>
                </a:solidFill>
              </a:rPr>
              <a:t>the pellet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895600" y="3967966"/>
            <a:ext cx="59831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dirty="0"/>
              <a:t>M</a:t>
            </a:r>
            <a:r>
              <a:rPr lang="en-US" altLang="zh-TW" sz="2000" dirty="0" smtClean="0"/>
              <a:t>olar </a:t>
            </a:r>
            <a:r>
              <a:rPr lang="en-US" altLang="zh-TW" sz="2000" dirty="0"/>
              <a:t>rate of mass transfer from </a:t>
            </a:r>
            <a:r>
              <a:rPr lang="en-US" altLang="zh-TW" sz="2000" dirty="0" smtClean="0"/>
              <a:t>bulk </a:t>
            </a:r>
            <a:r>
              <a:rPr lang="en-US" altLang="zh-TW" sz="2000" dirty="0"/>
              <a:t>fluid to </a:t>
            </a:r>
            <a:r>
              <a:rPr lang="en-US" altLang="zh-TW" sz="2000" dirty="0" smtClean="0"/>
              <a:t>external </a:t>
            </a:r>
            <a:r>
              <a:rPr lang="en-US" altLang="zh-TW" sz="2000" dirty="0"/>
              <a:t>surface:</a:t>
            </a:r>
          </a:p>
        </p:txBody>
      </p:sp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445521"/>
              </p:ext>
            </p:extLst>
          </p:nvPr>
        </p:nvGraphicFramePr>
        <p:xfrm>
          <a:off x="5425094" y="4400103"/>
          <a:ext cx="187166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Equation" r:id="rId3" imgW="2031840" imgH="355320" progId="Equation.DSMT4">
                  <p:embed/>
                </p:oleObj>
              </mc:Choice>
              <mc:Fallback>
                <p:oleObj name="Equation" r:id="rId3" imgW="2031840" imgH="355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5094" y="4400103"/>
                        <a:ext cx="187166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15"/>
          <p:cNvSpPr>
            <a:spLocks noChangeShapeType="1"/>
          </p:cNvSpPr>
          <p:nvPr/>
        </p:nvSpPr>
        <p:spPr bwMode="auto">
          <a:xfrm flipH="1">
            <a:off x="5772757" y="4741416"/>
            <a:ext cx="420588" cy="25564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782157" y="4997064"/>
            <a:ext cx="12955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dirty="0"/>
              <a:t>molar flux</a:t>
            </a: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H="1">
            <a:off x="6719126" y="4717603"/>
            <a:ext cx="45719" cy="584261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181957" y="5301864"/>
            <a:ext cx="52806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dirty="0"/>
              <a:t>external surface area per unit reactor volume</a:t>
            </a: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7188759" y="4692264"/>
            <a:ext cx="76200" cy="304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036359" y="4901754"/>
            <a:ext cx="18790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dirty="0"/>
              <a:t>reactor volume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0" y="573099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7030A0"/>
                </a:solidFill>
              </a:rPr>
              <a:t>This molar rate of mass transfer to </a:t>
            </a:r>
            <a:r>
              <a:rPr lang="en-US" altLang="zh-TW" sz="2000" dirty="0" smtClean="0">
                <a:solidFill>
                  <a:srgbClr val="7030A0"/>
                </a:solidFill>
              </a:rPr>
              <a:t>surface </a:t>
            </a:r>
            <a:r>
              <a:rPr lang="en-US" altLang="zh-TW" sz="2000" dirty="0">
                <a:solidFill>
                  <a:srgbClr val="7030A0"/>
                </a:solidFill>
              </a:rPr>
              <a:t>is equal to </a:t>
            </a:r>
            <a:r>
              <a:rPr lang="en-US" altLang="zh-TW" sz="2000" dirty="0" smtClean="0">
                <a:solidFill>
                  <a:srgbClr val="7030A0"/>
                </a:solidFill>
              </a:rPr>
              <a:t>net </a:t>
            </a:r>
            <a:r>
              <a:rPr lang="en-US" altLang="zh-TW" sz="2000" dirty="0" err="1" smtClean="0">
                <a:solidFill>
                  <a:srgbClr val="7030A0"/>
                </a:solidFill>
              </a:rPr>
              <a:t>rxn</a:t>
            </a:r>
            <a:r>
              <a:rPr lang="en-US" altLang="zh-TW" sz="2000" dirty="0" smtClean="0">
                <a:solidFill>
                  <a:srgbClr val="7030A0"/>
                </a:solidFill>
              </a:rPr>
              <a:t> rate </a:t>
            </a:r>
            <a:r>
              <a:rPr lang="en-US" altLang="zh-TW" sz="2000" u="sng" dirty="0" smtClean="0">
                <a:solidFill>
                  <a:srgbClr val="7030A0"/>
                </a:solidFill>
              </a:rPr>
              <a:t>on &amp; in </a:t>
            </a:r>
            <a:r>
              <a:rPr lang="en-US" altLang="zh-TW" sz="2000" dirty="0" smtClean="0">
                <a:solidFill>
                  <a:srgbClr val="7030A0"/>
                </a:solidFill>
              </a:rPr>
              <a:t>pellet!</a:t>
            </a:r>
            <a:endParaRPr lang="en-US" altLang="zh-TW" sz="2000" dirty="0">
              <a:solidFill>
                <a:srgbClr val="7030A0"/>
              </a:solidFill>
            </a:endParaRPr>
          </a:p>
        </p:txBody>
      </p:sp>
      <p:graphicFrame>
        <p:nvGraphicFramePr>
          <p:cNvPr id="2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247364"/>
              </p:ext>
            </p:extLst>
          </p:nvPr>
        </p:nvGraphicFramePr>
        <p:xfrm>
          <a:off x="2469356" y="6196013"/>
          <a:ext cx="420528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Equation" r:id="rId5" imgW="4520880" imgH="355320" progId="Equation.DSMT4">
                  <p:embed/>
                </p:oleObj>
              </mc:Choice>
              <mc:Fallback>
                <p:oleObj name="Equation" r:id="rId5" imgW="4520880" imgH="355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9356" y="6196013"/>
                        <a:ext cx="4205288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90867" y="1451660"/>
            <a:ext cx="8762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</a:rPr>
              <a:t>Goal: Derive a new rate </a:t>
            </a:r>
            <a:r>
              <a:rPr lang="en-US" sz="2000" dirty="0" err="1" smtClean="0">
                <a:solidFill>
                  <a:srgbClr val="006600"/>
                </a:solidFill>
              </a:rPr>
              <a:t>eq</a:t>
            </a:r>
            <a:r>
              <a:rPr lang="en-US" sz="2000" dirty="0" smtClean="0">
                <a:solidFill>
                  <a:srgbClr val="006600"/>
                </a:solidFill>
              </a:rPr>
              <a:t> that accounts for </a:t>
            </a:r>
            <a:r>
              <a:rPr lang="en-US" sz="2000" i="1" dirty="0" smtClean="0">
                <a:solidFill>
                  <a:srgbClr val="006600"/>
                </a:solidFill>
              </a:rPr>
              <a:t>internal &amp; external </a:t>
            </a:r>
            <a:r>
              <a:rPr lang="en-US" sz="2000" dirty="0" smtClean="0">
                <a:solidFill>
                  <a:srgbClr val="006600"/>
                </a:solidFill>
              </a:rPr>
              <a:t>diffusion</a:t>
            </a:r>
          </a:p>
          <a:p>
            <a:pPr marL="225425" indent="225425">
              <a:buFont typeface="Arial" pitchFamily="34" charset="0"/>
              <a:buChar char="•"/>
            </a:pPr>
            <a:r>
              <a:rPr lang="en-US" sz="2000" dirty="0" smtClean="0"/>
              <a:t>-</a:t>
            </a:r>
            <a:r>
              <a:rPr lang="en-US" sz="2000" dirty="0" err="1" smtClean="0"/>
              <a:t>r’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 is a function of reactant concentration</a:t>
            </a:r>
          </a:p>
          <a:p>
            <a:pPr marL="225425" indent="225425">
              <a:buFont typeface="Arial" pitchFamily="34" charset="0"/>
              <a:buChar char="•"/>
            </a:pPr>
            <a:r>
              <a:rPr lang="en-US" sz="2000" dirty="0" smtClean="0"/>
              <a:t>Reactant </a:t>
            </a:r>
            <a:r>
              <a:rPr lang="en-US" sz="2000" dirty="0" err="1" smtClean="0"/>
              <a:t>conc</a:t>
            </a:r>
            <a:r>
              <a:rPr lang="en-US" sz="2000" dirty="0" smtClean="0"/>
              <a:t> is affected by internal &amp; external diffusion</a:t>
            </a:r>
          </a:p>
          <a:p>
            <a:pPr marL="225425" indent="225425">
              <a:buFont typeface="Arial" pitchFamily="34" charset="0"/>
              <a:buChar char="•"/>
            </a:pPr>
            <a:r>
              <a:rPr lang="en-US" sz="2000" dirty="0" smtClean="0"/>
              <a:t>Express reactant </a:t>
            </a:r>
            <a:r>
              <a:rPr lang="en-US" sz="2000" dirty="0" err="1" smtClean="0"/>
              <a:t>conc</a:t>
            </a:r>
            <a:r>
              <a:rPr lang="en-US" sz="2000" dirty="0" smtClean="0"/>
              <a:t> in terms of diffusion-related constants &amp; variables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4668" y="2732567"/>
            <a:ext cx="2565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→</a:t>
            </a:r>
            <a:r>
              <a:rPr lang="en-US" sz="2000" dirty="0" smtClean="0">
                <a:solidFill>
                  <a:srgbClr val="0000FF"/>
                </a:solidFill>
              </a:rPr>
              <a:t>Use mole balance 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4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graph below shows the reaction rates obtained when the irreversible, </a:t>
            </a:r>
            <a:r>
              <a:rPr lang="en-US" dirty="0" smtClean="0"/>
              <a:t>liquid-</a:t>
            </a:r>
          </a:p>
          <a:p>
            <a:pPr lvl="0"/>
            <a:r>
              <a:rPr lang="en-US" dirty="0" smtClean="0"/>
              <a:t>phase</a:t>
            </a:r>
            <a:r>
              <a:rPr lang="en-US" dirty="0"/>
              <a:t>, catalytic reaction A→B was carried out in a PBR using the indicated catalyst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T, </a:t>
            </a:r>
            <a:r>
              <a:rPr lang="en-US" dirty="0"/>
              <a:t>and </a:t>
            </a:r>
            <a:r>
              <a:rPr lang="en-US" dirty="0" smtClean="0"/>
              <a:t>F</a:t>
            </a:r>
            <a:r>
              <a:rPr lang="en-US" baseline="-25000" dirty="0" smtClean="0"/>
              <a:t>T0</a:t>
            </a:r>
            <a:r>
              <a:rPr lang="en-US" dirty="0" smtClean="0"/>
              <a:t>. C</a:t>
            </a:r>
            <a:r>
              <a:rPr lang="en-US" baseline="-25000" dirty="0" smtClean="0"/>
              <a:t>A0</a:t>
            </a:r>
            <a:r>
              <a:rPr lang="en-US" dirty="0" smtClean="0"/>
              <a:t> was the same in each tria</a:t>
            </a:r>
            <a:r>
              <a:rPr lang="en-US" dirty="0"/>
              <a:t>l</a:t>
            </a:r>
            <a:r>
              <a:rPr lang="en-US" dirty="0" smtClean="0"/>
              <a:t>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42900" y="887422"/>
          <a:ext cx="845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" y="4078069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</a:rPr>
              <a:t>Which</a:t>
            </a:r>
            <a:r>
              <a:rPr lang="en-US" dirty="0">
                <a:solidFill>
                  <a:srgbClr val="0000FF"/>
                </a:solidFill>
                <a:cs typeface="Arial"/>
              </a:rPr>
              <a:t>, if any,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of </a:t>
            </a:r>
            <a:r>
              <a:rPr lang="en-US" dirty="0">
                <a:solidFill>
                  <a:srgbClr val="0000FF"/>
                </a:solidFill>
                <a:cs typeface="Arial"/>
              </a:rPr>
              <a:t>the conditions shown (flow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rates, T, and 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  <a:cs typeface="Arial"/>
              </a:rPr>
              <a:t>p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) </a:t>
            </a:r>
            <a:r>
              <a:rPr lang="en-US" dirty="0">
                <a:solidFill>
                  <a:srgbClr val="0000FF"/>
                </a:solidFill>
                <a:cs typeface="Arial"/>
              </a:rPr>
              <a:t>is the reaction limited by </a:t>
            </a:r>
            <a:r>
              <a:rPr lang="en-US" b="1" dirty="0">
                <a:solidFill>
                  <a:srgbClr val="0000FF"/>
                </a:solidFill>
                <a:cs typeface="Arial"/>
              </a:rPr>
              <a:t>external diffusion?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684060"/>
            <a:ext cx="8778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External diffusion </a:t>
            </a:r>
            <a:r>
              <a:rPr lang="en-US" dirty="0" smtClean="0">
                <a:solidFill>
                  <a:srgbClr val="7030A0"/>
                </a:solidFill>
              </a:rPr>
              <a:t>limits the observed rate when increasing F</a:t>
            </a:r>
            <a:r>
              <a:rPr lang="en-US" baseline="-25000" dirty="0" smtClean="0">
                <a:solidFill>
                  <a:srgbClr val="7030A0"/>
                </a:solidFill>
              </a:rPr>
              <a:t>T0</a:t>
            </a:r>
            <a:r>
              <a:rPr lang="en-US" dirty="0" smtClean="0">
                <a:solidFill>
                  <a:srgbClr val="7030A0"/>
                </a:solidFill>
              </a:rPr>
              <a:t> increases –</a:t>
            </a:r>
            <a:r>
              <a:rPr lang="en-US" dirty="0" err="1" smtClean="0">
                <a:solidFill>
                  <a:srgbClr val="7030A0"/>
                </a:solidFill>
              </a:rPr>
              <a:t>r’</a:t>
            </a:r>
            <a:r>
              <a:rPr lang="en-US" baseline="-25000" dirty="0" err="1" smtClean="0">
                <a:solidFill>
                  <a:srgbClr val="7030A0"/>
                </a:solidFill>
              </a:rPr>
              <a:t>A</a:t>
            </a:r>
            <a:endParaRPr lang="en-US" baseline="-250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Need to find the points that have the same T and </a:t>
            </a:r>
            <a:r>
              <a:rPr lang="en-US" dirty="0" err="1" smtClean="0">
                <a:solidFill>
                  <a:srgbClr val="7030A0"/>
                </a:solidFill>
              </a:rPr>
              <a:t>d</a:t>
            </a:r>
            <a:r>
              <a:rPr lang="en-US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. If the rate increases when </a:t>
            </a:r>
            <a:r>
              <a:rPr lang="en-US" dirty="0" err="1" smtClean="0">
                <a:solidFill>
                  <a:srgbClr val="7030A0"/>
                </a:solidFill>
              </a:rPr>
              <a:t>F</a:t>
            </a:r>
            <a:r>
              <a:rPr lang="en-US" baseline="-25000" dirty="0" err="1" smtClean="0">
                <a:solidFill>
                  <a:srgbClr val="7030A0"/>
                </a:solidFill>
              </a:rPr>
              <a:t>to</a:t>
            </a:r>
            <a:r>
              <a:rPr lang="en-US" dirty="0" smtClean="0">
                <a:solidFill>
                  <a:srgbClr val="7030A0"/>
                </a:solidFill>
              </a:rPr>
              <a:t> increases, the trial at the </a:t>
            </a:r>
            <a:r>
              <a:rPr lang="en-US" b="1" i="1" dirty="0" smtClean="0">
                <a:solidFill>
                  <a:srgbClr val="7030A0"/>
                </a:solidFill>
              </a:rPr>
              <a:t>LOWER</a:t>
            </a:r>
            <a:r>
              <a:rPr lang="en-US" dirty="0" smtClean="0">
                <a:solidFill>
                  <a:srgbClr val="7030A0"/>
                </a:solidFill>
              </a:rPr>
              <a:t> flow rate is limited by external diffusion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953000" y="2321860"/>
            <a:ext cx="457200" cy="0"/>
          </a:xfrm>
          <a:prstGeom prst="straightConnector1">
            <a:avLst/>
          </a:prstGeom>
          <a:ln w="28575">
            <a:solidFill>
              <a:srgbClr val="00D1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5562600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Trial with </a:t>
            </a:r>
            <a:r>
              <a:rPr lang="en-US" dirty="0">
                <a:solidFill>
                  <a:srgbClr val="008683"/>
                </a:solidFill>
              </a:rPr>
              <a:t>T = 400K, </a:t>
            </a:r>
            <a:r>
              <a:rPr lang="en-US" dirty="0" err="1">
                <a:solidFill>
                  <a:srgbClr val="008683"/>
                </a:solidFill>
              </a:rPr>
              <a:t>d</a:t>
            </a:r>
            <a:r>
              <a:rPr lang="en-US" baseline="-25000" dirty="0" err="1">
                <a:solidFill>
                  <a:srgbClr val="008683"/>
                </a:solidFill>
              </a:rPr>
              <a:t>p</a:t>
            </a:r>
            <a:r>
              <a:rPr lang="en-US" dirty="0">
                <a:solidFill>
                  <a:srgbClr val="008683"/>
                </a:solidFill>
              </a:rPr>
              <a:t>= 0.8 cm &amp; </a:t>
            </a:r>
            <a:r>
              <a:rPr lang="en-US" u="sng" dirty="0">
                <a:solidFill>
                  <a:srgbClr val="008683"/>
                </a:solidFill>
              </a:rPr>
              <a:t>F</a:t>
            </a:r>
            <a:r>
              <a:rPr lang="en-US" u="sng" baseline="-25000" dirty="0">
                <a:solidFill>
                  <a:srgbClr val="008683"/>
                </a:solidFill>
              </a:rPr>
              <a:t>T0</a:t>
            </a:r>
            <a:r>
              <a:rPr lang="en-US" u="sng" dirty="0">
                <a:solidFill>
                  <a:srgbClr val="008683"/>
                </a:solidFill>
              </a:rPr>
              <a:t>= 2000 </a:t>
            </a:r>
            <a:r>
              <a:rPr lang="en-US" dirty="0" err="1" smtClean="0">
                <a:solidFill>
                  <a:srgbClr val="008683"/>
                </a:solidFill>
              </a:rPr>
              <a:t>mol</a:t>
            </a:r>
            <a:r>
              <a:rPr lang="en-US" dirty="0" smtClean="0">
                <a:solidFill>
                  <a:srgbClr val="008683"/>
                </a:solidFill>
              </a:rPr>
              <a:t>/h </a:t>
            </a:r>
            <a:r>
              <a:rPr lang="en-US" dirty="0" smtClean="0"/>
              <a:t>has a lower rate than the trial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T = 400K, 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= 0.8 cm &amp; </a:t>
            </a:r>
            <a:r>
              <a:rPr lang="en-US" u="sng" dirty="0">
                <a:solidFill>
                  <a:srgbClr val="FF0000"/>
                </a:solidFill>
              </a:rPr>
              <a:t>F</a:t>
            </a:r>
            <a:r>
              <a:rPr lang="en-US" u="sng" baseline="-25000" dirty="0">
                <a:solidFill>
                  <a:srgbClr val="FF0000"/>
                </a:solidFill>
              </a:rPr>
              <a:t>T0</a:t>
            </a:r>
            <a:r>
              <a:rPr lang="en-US" u="sng" dirty="0">
                <a:solidFill>
                  <a:srgbClr val="FF0000"/>
                </a:solidFill>
              </a:rPr>
              <a:t>= </a:t>
            </a:r>
            <a:r>
              <a:rPr lang="en-US" u="sng" dirty="0" smtClean="0">
                <a:solidFill>
                  <a:srgbClr val="FF0000"/>
                </a:solidFill>
              </a:rPr>
              <a:t>3500 </a:t>
            </a:r>
            <a:r>
              <a:rPr lang="en-US" u="sng" dirty="0" err="1" smtClean="0">
                <a:solidFill>
                  <a:srgbClr val="FF0000"/>
                </a:solidFill>
              </a:rPr>
              <a:t>mol</a:t>
            </a:r>
            <a:r>
              <a:rPr lang="en-US" u="sng" dirty="0" smtClean="0">
                <a:solidFill>
                  <a:srgbClr val="FF0000"/>
                </a:solidFill>
              </a:rPr>
              <a:t>/h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953000" y="2017060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81285" y="2940425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diff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lim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" y="6208931"/>
            <a:ext cx="908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/>
              </a:rPr>
              <a:t>Thus, rate is </a:t>
            </a:r>
            <a:r>
              <a:rPr lang="en-US" dirty="0">
                <a:cs typeface="Arial"/>
              </a:rPr>
              <a:t>limited by external diffusion </a:t>
            </a:r>
            <a:r>
              <a:rPr lang="en-US" dirty="0" smtClean="0">
                <a:cs typeface="Arial"/>
              </a:rPr>
              <a:t>when </a:t>
            </a:r>
            <a:r>
              <a:rPr lang="en-US" dirty="0">
                <a:solidFill>
                  <a:srgbClr val="008683"/>
                </a:solidFill>
              </a:rPr>
              <a:t>T = 400K, </a:t>
            </a:r>
            <a:r>
              <a:rPr lang="en-US" dirty="0" err="1">
                <a:solidFill>
                  <a:srgbClr val="008683"/>
                </a:solidFill>
              </a:rPr>
              <a:t>d</a:t>
            </a:r>
            <a:r>
              <a:rPr lang="en-US" baseline="-25000" dirty="0" err="1">
                <a:solidFill>
                  <a:srgbClr val="008683"/>
                </a:solidFill>
              </a:rPr>
              <a:t>p</a:t>
            </a:r>
            <a:r>
              <a:rPr lang="en-US" dirty="0">
                <a:solidFill>
                  <a:srgbClr val="008683"/>
                </a:solidFill>
              </a:rPr>
              <a:t>= 0.8 cm &amp; F</a:t>
            </a:r>
            <a:r>
              <a:rPr lang="en-US" baseline="-25000" dirty="0">
                <a:solidFill>
                  <a:srgbClr val="008683"/>
                </a:solidFill>
              </a:rPr>
              <a:t>T0</a:t>
            </a:r>
            <a:r>
              <a:rPr lang="en-US" dirty="0">
                <a:solidFill>
                  <a:srgbClr val="008683"/>
                </a:solidFill>
              </a:rPr>
              <a:t>= </a:t>
            </a:r>
            <a:r>
              <a:rPr lang="en-US" dirty="0" smtClean="0">
                <a:solidFill>
                  <a:srgbClr val="008683"/>
                </a:solidFill>
              </a:rPr>
              <a:t>2000 </a:t>
            </a:r>
            <a:r>
              <a:rPr lang="en-US" dirty="0" err="1">
                <a:solidFill>
                  <a:srgbClr val="008683"/>
                </a:solidFill>
              </a:rPr>
              <a:t>mol</a:t>
            </a:r>
            <a:r>
              <a:rPr lang="en-US" dirty="0">
                <a:solidFill>
                  <a:srgbClr val="008683"/>
                </a:solidFill>
              </a:rPr>
              <a:t>/h</a:t>
            </a:r>
            <a:r>
              <a:rPr lang="en-US" dirty="0" smtClean="0">
                <a:solidFill>
                  <a:srgbClr val="008683"/>
                </a:solidFill>
                <a:cs typeface="Arial"/>
              </a:rPr>
              <a:t> </a:t>
            </a:r>
            <a:endParaRPr lang="en-US" dirty="0">
              <a:solidFill>
                <a:srgbClr val="0086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2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4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graph below shows the reaction rates obtained when the irreversible, </a:t>
            </a:r>
            <a:r>
              <a:rPr lang="en-US" dirty="0" smtClean="0"/>
              <a:t>liquid-</a:t>
            </a:r>
          </a:p>
          <a:p>
            <a:pPr lvl="0"/>
            <a:r>
              <a:rPr lang="en-US" dirty="0" smtClean="0"/>
              <a:t>phase</a:t>
            </a:r>
            <a:r>
              <a:rPr lang="en-US" dirty="0"/>
              <a:t>, catalytic reaction A→B was carried out in a PBR using the indicated catalyst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T, </a:t>
            </a:r>
            <a:r>
              <a:rPr lang="en-US" dirty="0"/>
              <a:t>and </a:t>
            </a:r>
            <a:r>
              <a:rPr lang="en-US" dirty="0" smtClean="0"/>
              <a:t>F</a:t>
            </a:r>
            <a:r>
              <a:rPr lang="en-US" baseline="-25000" dirty="0" smtClean="0"/>
              <a:t>T0</a:t>
            </a:r>
            <a:r>
              <a:rPr lang="en-US" dirty="0" smtClean="0"/>
              <a:t>. C</a:t>
            </a:r>
            <a:r>
              <a:rPr lang="en-US" baseline="-25000" dirty="0" smtClean="0"/>
              <a:t>A0</a:t>
            </a:r>
            <a:r>
              <a:rPr lang="en-US" dirty="0" smtClean="0"/>
              <a:t> was the same in each tria</a:t>
            </a:r>
            <a:r>
              <a:rPr lang="en-US" dirty="0"/>
              <a:t>l</a:t>
            </a:r>
            <a:r>
              <a:rPr lang="en-US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" y="4078069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</a:rPr>
              <a:t>Which</a:t>
            </a:r>
            <a:r>
              <a:rPr lang="en-US" dirty="0">
                <a:solidFill>
                  <a:srgbClr val="0000FF"/>
                </a:solidFill>
                <a:cs typeface="Arial"/>
              </a:rPr>
              <a:t>, if any,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of </a:t>
            </a:r>
            <a:r>
              <a:rPr lang="en-US" dirty="0">
                <a:solidFill>
                  <a:srgbClr val="0000FF"/>
                </a:solidFill>
                <a:cs typeface="Arial"/>
              </a:rPr>
              <a:t>the conditions shown (flow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rates, T, and 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  <a:cs typeface="Arial"/>
              </a:rPr>
              <a:t>p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) </a:t>
            </a:r>
            <a:r>
              <a:rPr lang="en-US" dirty="0">
                <a:solidFill>
                  <a:srgbClr val="0000FF"/>
                </a:solidFill>
                <a:cs typeface="Arial"/>
              </a:rPr>
              <a:t>is the reaction limited by </a:t>
            </a:r>
            <a:r>
              <a:rPr lang="en-US" b="1" dirty="0">
                <a:solidFill>
                  <a:srgbClr val="0000FF"/>
                </a:solidFill>
                <a:cs typeface="Arial"/>
              </a:rPr>
              <a:t>external diffusion?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684060"/>
            <a:ext cx="8778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External diffusion </a:t>
            </a:r>
            <a:r>
              <a:rPr lang="en-US" dirty="0" smtClean="0">
                <a:solidFill>
                  <a:srgbClr val="7030A0"/>
                </a:solidFill>
              </a:rPr>
              <a:t>limits the observed rate when increasing F</a:t>
            </a:r>
            <a:r>
              <a:rPr lang="en-US" baseline="-25000" dirty="0" smtClean="0">
                <a:solidFill>
                  <a:srgbClr val="7030A0"/>
                </a:solidFill>
              </a:rPr>
              <a:t>T0</a:t>
            </a:r>
            <a:r>
              <a:rPr lang="en-US" dirty="0" smtClean="0">
                <a:solidFill>
                  <a:srgbClr val="7030A0"/>
                </a:solidFill>
              </a:rPr>
              <a:t> increases –</a:t>
            </a:r>
            <a:r>
              <a:rPr lang="en-US" dirty="0" err="1" smtClean="0">
                <a:solidFill>
                  <a:srgbClr val="7030A0"/>
                </a:solidFill>
              </a:rPr>
              <a:t>r’</a:t>
            </a:r>
            <a:r>
              <a:rPr lang="en-US" baseline="-25000" dirty="0" err="1" smtClean="0">
                <a:solidFill>
                  <a:srgbClr val="7030A0"/>
                </a:solidFill>
              </a:rPr>
              <a:t>A</a:t>
            </a:r>
            <a:endParaRPr lang="en-US" baseline="-250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Need to find the points that have the same T and </a:t>
            </a:r>
            <a:r>
              <a:rPr lang="en-US" dirty="0" err="1" smtClean="0">
                <a:solidFill>
                  <a:srgbClr val="7030A0"/>
                </a:solidFill>
              </a:rPr>
              <a:t>d</a:t>
            </a:r>
            <a:r>
              <a:rPr lang="en-US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. If the rate increases when </a:t>
            </a:r>
            <a:r>
              <a:rPr lang="en-US" dirty="0" err="1" smtClean="0">
                <a:solidFill>
                  <a:srgbClr val="7030A0"/>
                </a:solidFill>
              </a:rPr>
              <a:t>F</a:t>
            </a:r>
            <a:r>
              <a:rPr lang="en-US" baseline="-25000" dirty="0" err="1" smtClean="0">
                <a:solidFill>
                  <a:srgbClr val="7030A0"/>
                </a:solidFill>
              </a:rPr>
              <a:t>to</a:t>
            </a:r>
            <a:r>
              <a:rPr lang="en-US" dirty="0" smtClean="0">
                <a:solidFill>
                  <a:srgbClr val="7030A0"/>
                </a:solidFill>
              </a:rPr>
              <a:t> increases, the trial at the </a:t>
            </a:r>
            <a:r>
              <a:rPr lang="en-US" b="1" i="1" dirty="0" smtClean="0">
                <a:solidFill>
                  <a:srgbClr val="7030A0"/>
                </a:solidFill>
              </a:rPr>
              <a:t>LOWER</a:t>
            </a:r>
            <a:r>
              <a:rPr lang="en-US" dirty="0" smtClean="0">
                <a:solidFill>
                  <a:srgbClr val="7030A0"/>
                </a:solidFill>
              </a:rPr>
              <a:t> flow rate is limited by external diffusion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953000" y="2039470"/>
            <a:ext cx="4572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5562600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Trial with </a:t>
            </a:r>
            <a:r>
              <a:rPr lang="en-US" dirty="0">
                <a:solidFill>
                  <a:srgbClr val="FF0000"/>
                </a:solidFill>
              </a:rPr>
              <a:t>T = 400K, 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= 0.8 cm &amp; </a:t>
            </a:r>
            <a:r>
              <a:rPr lang="en-US" u="sng" dirty="0">
                <a:solidFill>
                  <a:srgbClr val="FF0000"/>
                </a:solidFill>
              </a:rPr>
              <a:t>F</a:t>
            </a:r>
            <a:r>
              <a:rPr lang="en-US" u="sng" baseline="-25000" dirty="0">
                <a:solidFill>
                  <a:srgbClr val="FF0000"/>
                </a:solidFill>
              </a:rPr>
              <a:t>T0</a:t>
            </a:r>
            <a:r>
              <a:rPr lang="en-US" u="sng" dirty="0">
                <a:solidFill>
                  <a:srgbClr val="FF0000"/>
                </a:solidFill>
              </a:rPr>
              <a:t>= 3500 </a:t>
            </a:r>
            <a:r>
              <a:rPr lang="en-US" u="sng" dirty="0" err="1" smtClean="0">
                <a:solidFill>
                  <a:srgbClr val="FF0000"/>
                </a:solidFill>
              </a:rPr>
              <a:t>mol</a:t>
            </a:r>
            <a:r>
              <a:rPr lang="en-US" u="sng" dirty="0" smtClean="0">
                <a:solidFill>
                  <a:srgbClr val="FF0000"/>
                </a:solidFill>
              </a:rPr>
              <a:t>/h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has </a:t>
            </a:r>
            <a:r>
              <a:rPr lang="en-US" i="1" dirty="0" smtClean="0"/>
              <a:t>the same rate </a:t>
            </a:r>
            <a:r>
              <a:rPr lang="en-US" dirty="0" smtClean="0"/>
              <a:t>as the trial with </a:t>
            </a:r>
            <a:r>
              <a:rPr lang="en-US" dirty="0">
                <a:solidFill>
                  <a:srgbClr val="0000FF"/>
                </a:solidFill>
              </a:rPr>
              <a:t>T = 400K, </a:t>
            </a:r>
            <a:r>
              <a:rPr lang="en-US" dirty="0" err="1">
                <a:solidFill>
                  <a:srgbClr val="0000FF"/>
                </a:solidFill>
              </a:rPr>
              <a:t>d</a:t>
            </a:r>
            <a:r>
              <a:rPr lang="en-US" baseline="-25000" dirty="0" err="1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= 0.8 cm &amp; </a:t>
            </a:r>
            <a:r>
              <a:rPr lang="en-US" u="sng" dirty="0">
                <a:solidFill>
                  <a:srgbClr val="0000FF"/>
                </a:solidFill>
              </a:rPr>
              <a:t>F</a:t>
            </a:r>
            <a:r>
              <a:rPr lang="en-US" u="sng" baseline="-25000" dirty="0">
                <a:solidFill>
                  <a:srgbClr val="0000FF"/>
                </a:solidFill>
              </a:rPr>
              <a:t>T0</a:t>
            </a:r>
            <a:r>
              <a:rPr lang="en-US" u="sng" dirty="0">
                <a:solidFill>
                  <a:srgbClr val="0000FF"/>
                </a:solidFill>
              </a:rPr>
              <a:t>= </a:t>
            </a:r>
            <a:r>
              <a:rPr lang="en-US" u="sng" dirty="0" smtClean="0">
                <a:solidFill>
                  <a:srgbClr val="0000FF"/>
                </a:solidFill>
              </a:rPr>
              <a:t>4000 </a:t>
            </a:r>
            <a:r>
              <a:rPr lang="en-US" u="sng" dirty="0" err="1" smtClean="0">
                <a:solidFill>
                  <a:srgbClr val="0000FF"/>
                </a:solidFill>
              </a:rPr>
              <a:t>mol</a:t>
            </a:r>
            <a:r>
              <a:rPr lang="en-US" u="sng" dirty="0" smtClean="0">
                <a:solidFill>
                  <a:srgbClr val="0000FF"/>
                </a:solidFill>
              </a:rPr>
              <a:t>/h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81285" y="2940425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diff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lim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" y="6208931"/>
            <a:ext cx="9067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Arial"/>
              </a:rPr>
              <a:t>Rate is </a:t>
            </a:r>
            <a:r>
              <a:rPr lang="en-US" b="1" dirty="0" smtClean="0">
                <a:cs typeface="Arial"/>
              </a:rPr>
              <a:t>NOT</a:t>
            </a:r>
            <a:r>
              <a:rPr lang="en-US" dirty="0" smtClean="0">
                <a:cs typeface="Arial"/>
              </a:rPr>
              <a:t> limited </a:t>
            </a:r>
            <a:r>
              <a:rPr lang="en-US" dirty="0">
                <a:cs typeface="Arial"/>
              </a:rPr>
              <a:t>by external diffusion </a:t>
            </a:r>
            <a:r>
              <a:rPr lang="en-US" dirty="0" smtClean="0">
                <a:cs typeface="Arial"/>
              </a:rPr>
              <a:t>when </a:t>
            </a:r>
            <a:r>
              <a:rPr lang="en-US" dirty="0">
                <a:solidFill>
                  <a:srgbClr val="FF0000"/>
                </a:solidFill>
              </a:rPr>
              <a:t>T = 400K, 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= 0.8 cm </a:t>
            </a:r>
            <a:r>
              <a:rPr lang="en-US" dirty="0"/>
              <a:t>&amp;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baseline="-25000" dirty="0">
                <a:solidFill>
                  <a:srgbClr val="FF0000"/>
                </a:solidFill>
              </a:rPr>
              <a:t>T0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3500 </a:t>
            </a:r>
            <a:r>
              <a:rPr lang="en-US" dirty="0" err="1" smtClean="0">
                <a:solidFill>
                  <a:srgbClr val="FF0000"/>
                </a:solidFill>
              </a:rPr>
              <a:t>mol</a:t>
            </a:r>
            <a:r>
              <a:rPr lang="en-US" dirty="0" smtClean="0">
                <a:solidFill>
                  <a:srgbClr val="FF0000"/>
                </a:solidFill>
              </a:rPr>
              <a:t>/h </a:t>
            </a:r>
            <a:r>
              <a:rPr lang="en-US" dirty="0" smtClean="0"/>
              <a:t>or </a:t>
            </a:r>
            <a:r>
              <a:rPr lang="en-US" dirty="0">
                <a:solidFill>
                  <a:srgbClr val="0000FF"/>
                </a:solidFill>
              </a:rPr>
              <a:t>T = 400K, </a:t>
            </a:r>
            <a:r>
              <a:rPr lang="en-US" dirty="0" err="1">
                <a:solidFill>
                  <a:srgbClr val="0000FF"/>
                </a:solidFill>
              </a:rPr>
              <a:t>d</a:t>
            </a:r>
            <a:r>
              <a:rPr lang="en-US" baseline="-25000" dirty="0" err="1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= 0.8 </a:t>
            </a:r>
            <a:r>
              <a:rPr lang="en-US" dirty="0" smtClean="0">
                <a:solidFill>
                  <a:srgbClr val="0000FF"/>
                </a:solidFill>
              </a:rPr>
              <a:t>cm &amp; F</a:t>
            </a:r>
            <a:r>
              <a:rPr lang="en-US" baseline="-25000" dirty="0" smtClean="0">
                <a:solidFill>
                  <a:srgbClr val="0000FF"/>
                </a:solidFill>
              </a:rPr>
              <a:t>T0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</a:rPr>
              <a:t>4000 </a:t>
            </a:r>
            <a:r>
              <a:rPr lang="en-US" dirty="0" err="1">
                <a:solidFill>
                  <a:srgbClr val="0000FF"/>
                </a:solidFill>
              </a:rPr>
              <a:t>mol</a:t>
            </a:r>
            <a:r>
              <a:rPr lang="en-US" dirty="0">
                <a:solidFill>
                  <a:srgbClr val="0000FF"/>
                </a:solidFill>
              </a:rPr>
              <a:t>/h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953000" y="2034990"/>
            <a:ext cx="457200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17144" y="2122530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683"/>
                </a:solidFill>
              </a:rPr>
              <a:t>ext</a:t>
            </a:r>
            <a:r>
              <a:rPr lang="en-US" sz="1600" b="1" dirty="0" smtClean="0">
                <a:solidFill>
                  <a:srgbClr val="008683"/>
                </a:solidFill>
              </a:rPr>
              <a:t> diff </a:t>
            </a:r>
            <a:r>
              <a:rPr lang="en-US" sz="1600" b="1" dirty="0" err="1" smtClean="0">
                <a:solidFill>
                  <a:srgbClr val="008683"/>
                </a:solidFill>
              </a:rPr>
              <a:t>lim</a:t>
            </a:r>
            <a:endParaRPr lang="en-US" sz="1600" b="1" dirty="0" smtClean="0">
              <a:solidFill>
                <a:srgbClr val="008683"/>
              </a:solidFill>
            </a:endParaRPr>
          </a:p>
        </p:txBody>
      </p:sp>
      <p:graphicFrame>
        <p:nvGraphicFramePr>
          <p:cNvPr id="14" name="Chart 13"/>
          <p:cNvGraphicFramePr/>
          <p:nvPr>
            <p:extLst/>
          </p:nvPr>
        </p:nvGraphicFramePr>
        <p:xfrm>
          <a:off x="342900" y="887422"/>
          <a:ext cx="845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649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4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graph below shows the reaction rates obtained when the irreversible, </a:t>
            </a:r>
            <a:r>
              <a:rPr lang="en-US" dirty="0" smtClean="0"/>
              <a:t>liquid-</a:t>
            </a:r>
          </a:p>
          <a:p>
            <a:pPr lvl="0"/>
            <a:r>
              <a:rPr lang="en-US" dirty="0" smtClean="0"/>
              <a:t>phase</a:t>
            </a:r>
            <a:r>
              <a:rPr lang="en-US" dirty="0"/>
              <a:t>, catalytic reaction A→B was carried out in a PBR using the indicated catalyst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T, </a:t>
            </a:r>
            <a:r>
              <a:rPr lang="en-US" dirty="0"/>
              <a:t>and </a:t>
            </a:r>
            <a:r>
              <a:rPr lang="en-US" dirty="0" smtClean="0"/>
              <a:t>F</a:t>
            </a:r>
            <a:r>
              <a:rPr lang="en-US" baseline="-25000" dirty="0" smtClean="0"/>
              <a:t>T0</a:t>
            </a:r>
            <a:r>
              <a:rPr lang="en-US" dirty="0" smtClean="0"/>
              <a:t>. C</a:t>
            </a:r>
            <a:r>
              <a:rPr lang="en-US" baseline="-25000" dirty="0" smtClean="0"/>
              <a:t>A0</a:t>
            </a:r>
            <a:r>
              <a:rPr lang="en-US" dirty="0" smtClean="0"/>
              <a:t> was the same in each tria</a:t>
            </a:r>
            <a:r>
              <a:rPr lang="en-US" dirty="0"/>
              <a:t>l</a:t>
            </a:r>
            <a:r>
              <a:rPr lang="en-US" dirty="0" smtClean="0"/>
              <a:t>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42900" y="887422"/>
          <a:ext cx="845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" y="4078069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</a:rPr>
              <a:t>Which</a:t>
            </a:r>
            <a:r>
              <a:rPr lang="en-US" dirty="0">
                <a:solidFill>
                  <a:srgbClr val="0000FF"/>
                </a:solidFill>
                <a:cs typeface="Arial"/>
              </a:rPr>
              <a:t>, if any,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of </a:t>
            </a:r>
            <a:r>
              <a:rPr lang="en-US" dirty="0">
                <a:solidFill>
                  <a:srgbClr val="0000FF"/>
                </a:solidFill>
                <a:cs typeface="Arial"/>
              </a:rPr>
              <a:t>the conditions shown (flow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rates, T, and 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  <a:cs typeface="Arial"/>
              </a:rPr>
              <a:t>p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) </a:t>
            </a:r>
            <a:r>
              <a:rPr lang="en-US" dirty="0">
                <a:solidFill>
                  <a:srgbClr val="0000FF"/>
                </a:solidFill>
                <a:cs typeface="Arial"/>
              </a:rPr>
              <a:t>is the reaction limited by </a:t>
            </a:r>
            <a:r>
              <a:rPr lang="en-US" b="1" dirty="0">
                <a:solidFill>
                  <a:srgbClr val="0000FF"/>
                </a:solidFill>
                <a:cs typeface="Arial"/>
              </a:rPr>
              <a:t>external diffusion?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684060"/>
            <a:ext cx="8778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External diffusion </a:t>
            </a:r>
            <a:r>
              <a:rPr lang="en-US" dirty="0" smtClean="0">
                <a:solidFill>
                  <a:srgbClr val="7030A0"/>
                </a:solidFill>
              </a:rPr>
              <a:t>limits the observed rate when increasing F</a:t>
            </a:r>
            <a:r>
              <a:rPr lang="en-US" baseline="-25000" dirty="0" smtClean="0">
                <a:solidFill>
                  <a:srgbClr val="7030A0"/>
                </a:solidFill>
              </a:rPr>
              <a:t>T0</a:t>
            </a:r>
            <a:r>
              <a:rPr lang="en-US" dirty="0" smtClean="0">
                <a:solidFill>
                  <a:srgbClr val="7030A0"/>
                </a:solidFill>
              </a:rPr>
              <a:t> increases –</a:t>
            </a:r>
            <a:r>
              <a:rPr lang="en-US" dirty="0" err="1" smtClean="0">
                <a:solidFill>
                  <a:srgbClr val="7030A0"/>
                </a:solidFill>
              </a:rPr>
              <a:t>r’</a:t>
            </a:r>
            <a:r>
              <a:rPr lang="en-US" baseline="-25000" dirty="0" err="1" smtClean="0">
                <a:solidFill>
                  <a:srgbClr val="7030A0"/>
                </a:solidFill>
              </a:rPr>
              <a:t>A</a:t>
            </a:r>
            <a:endParaRPr lang="en-US" baseline="-250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Need to find the points that have the same T and </a:t>
            </a:r>
            <a:r>
              <a:rPr lang="en-US" dirty="0" err="1" smtClean="0">
                <a:solidFill>
                  <a:srgbClr val="7030A0"/>
                </a:solidFill>
              </a:rPr>
              <a:t>d</a:t>
            </a:r>
            <a:r>
              <a:rPr lang="en-US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. If the rate increases when </a:t>
            </a:r>
            <a:r>
              <a:rPr lang="en-US" dirty="0" err="1" smtClean="0">
                <a:solidFill>
                  <a:srgbClr val="7030A0"/>
                </a:solidFill>
              </a:rPr>
              <a:t>F</a:t>
            </a:r>
            <a:r>
              <a:rPr lang="en-US" baseline="-25000" dirty="0" err="1" smtClean="0">
                <a:solidFill>
                  <a:srgbClr val="7030A0"/>
                </a:solidFill>
              </a:rPr>
              <a:t>to</a:t>
            </a:r>
            <a:r>
              <a:rPr lang="en-US" dirty="0" smtClean="0">
                <a:solidFill>
                  <a:srgbClr val="7030A0"/>
                </a:solidFill>
              </a:rPr>
              <a:t> increases, the trial at the </a:t>
            </a:r>
            <a:r>
              <a:rPr lang="en-US" b="1" i="1" dirty="0" smtClean="0">
                <a:solidFill>
                  <a:srgbClr val="7030A0"/>
                </a:solidFill>
              </a:rPr>
              <a:t>LOWER</a:t>
            </a:r>
            <a:r>
              <a:rPr lang="en-US" dirty="0" smtClean="0">
                <a:solidFill>
                  <a:srgbClr val="7030A0"/>
                </a:solidFill>
              </a:rPr>
              <a:t> flow rate is limited by external diffusion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562600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all remaining trials, increasing F</a:t>
            </a:r>
            <a:r>
              <a:rPr lang="en-US" baseline="-25000" dirty="0" smtClean="0"/>
              <a:t>T0</a:t>
            </a:r>
            <a:r>
              <a:rPr lang="en-US" dirty="0" smtClean="0"/>
              <a:t> does not increase the reaction rate, so no other trial conditions are external diffusion limited. </a:t>
            </a:r>
            <a:endParaRPr lang="en-US" u="sng" dirty="0" smtClean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1285" y="2940425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diff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lim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7144" y="2122530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683"/>
                </a:solidFill>
              </a:rPr>
              <a:t>ext</a:t>
            </a:r>
            <a:r>
              <a:rPr lang="en-US" sz="1600" b="1" dirty="0" smtClean="0">
                <a:solidFill>
                  <a:srgbClr val="008683"/>
                </a:solidFill>
              </a:rPr>
              <a:t> diff </a:t>
            </a:r>
            <a:r>
              <a:rPr lang="en-US" sz="1600" b="1" dirty="0" err="1" smtClean="0">
                <a:solidFill>
                  <a:srgbClr val="008683"/>
                </a:solidFill>
              </a:rPr>
              <a:t>lim</a:t>
            </a:r>
            <a:endParaRPr lang="en-US" sz="1600" b="1" dirty="0" smtClean="0">
              <a:solidFill>
                <a:srgbClr val="0086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1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4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graph below shows the reaction rates obtained when the irreversible, </a:t>
            </a:r>
            <a:r>
              <a:rPr lang="en-US" dirty="0" smtClean="0"/>
              <a:t>liquid-</a:t>
            </a:r>
          </a:p>
          <a:p>
            <a:pPr lvl="0"/>
            <a:r>
              <a:rPr lang="en-US" dirty="0" smtClean="0"/>
              <a:t>phase</a:t>
            </a:r>
            <a:r>
              <a:rPr lang="en-US" dirty="0"/>
              <a:t>, catalytic reaction A→B was carried out in a PBR using the indicated catalyst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T, </a:t>
            </a:r>
            <a:r>
              <a:rPr lang="en-US" dirty="0"/>
              <a:t>and </a:t>
            </a:r>
            <a:r>
              <a:rPr lang="en-US" dirty="0" smtClean="0"/>
              <a:t>F</a:t>
            </a:r>
            <a:r>
              <a:rPr lang="en-US" baseline="-25000" dirty="0" smtClean="0"/>
              <a:t>T0</a:t>
            </a:r>
            <a:r>
              <a:rPr lang="en-US" dirty="0" smtClean="0"/>
              <a:t>. C</a:t>
            </a:r>
            <a:r>
              <a:rPr lang="en-US" baseline="-25000" dirty="0" smtClean="0"/>
              <a:t>A0</a:t>
            </a:r>
            <a:r>
              <a:rPr lang="en-US" dirty="0" smtClean="0"/>
              <a:t> was the same in each tria</a:t>
            </a:r>
            <a:r>
              <a:rPr lang="en-US" dirty="0"/>
              <a:t>l</a:t>
            </a:r>
            <a:r>
              <a:rPr lang="en-US" dirty="0" smtClean="0"/>
              <a:t>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42900" y="887422"/>
          <a:ext cx="845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" y="4001869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</a:rPr>
              <a:t>Which</a:t>
            </a:r>
            <a:r>
              <a:rPr lang="en-US" dirty="0">
                <a:solidFill>
                  <a:srgbClr val="0000FF"/>
                </a:solidFill>
                <a:cs typeface="Arial"/>
              </a:rPr>
              <a:t>, if any,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of </a:t>
            </a:r>
            <a:r>
              <a:rPr lang="en-US" dirty="0">
                <a:solidFill>
                  <a:srgbClr val="0000FF"/>
                </a:solidFill>
                <a:cs typeface="Arial"/>
              </a:rPr>
              <a:t>the conditions shown (flow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rates, T, and 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  <a:cs typeface="Arial"/>
              </a:rPr>
              <a:t>p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) </a:t>
            </a:r>
            <a:r>
              <a:rPr lang="en-US" dirty="0">
                <a:solidFill>
                  <a:srgbClr val="0000FF"/>
                </a:solidFill>
                <a:cs typeface="Arial"/>
              </a:rPr>
              <a:t>is the reaction limited by </a:t>
            </a:r>
            <a:r>
              <a:rPr lang="en-US" b="1" dirty="0" smtClean="0">
                <a:solidFill>
                  <a:srgbClr val="0000FF"/>
                </a:solidFill>
                <a:cs typeface="Arial"/>
              </a:rPr>
              <a:t>internal </a:t>
            </a:r>
            <a:r>
              <a:rPr lang="en-US" b="1" dirty="0">
                <a:solidFill>
                  <a:srgbClr val="0000FF"/>
                </a:solidFill>
                <a:cs typeface="Arial"/>
              </a:rPr>
              <a:t>diffusion?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" y="4495800"/>
            <a:ext cx="8900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Internal </a:t>
            </a:r>
            <a:r>
              <a:rPr lang="en-US" dirty="0">
                <a:solidFill>
                  <a:srgbClr val="7030A0"/>
                </a:solidFill>
              </a:rPr>
              <a:t>diffusion </a:t>
            </a:r>
            <a:r>
              <a:rPr lang="en-US" dirty="0" smtClean="0">
                <a:solidFill>
                  <a:srgbClr val="7030A0"/>
                </a:solidFill>
              </a:rPr>
              <a:t>limits the observed rate when decreasing </a:t>
            </a:r>
            <a:r>
              <a:rPr lang="en-US" dirty="0" err="1" smtClean="0">
                <a:solidFill>
                  <a:srgbClr val="7030A0"/>
                </a:solidFill>
              </a:rPr>
              <a:t>d</a:t>
            </a:r>
            <a:r>
              <a:rPr lang="en-US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increases –</a:t>
            </a:r>
            <a:r>
              <a:rPr lang="en-US" dirty="0" err="1" smtClean="0">
                <a:solidFill>
                  <a:srgbClr val="7030A0"/>
                </a:solidFill>
              </a:rPr>
              <a:t>r’</a:t>
            </a:r>
            <a:r>
              <a:rPr lang="en-US" baseline="-25000" dirty="0" err="1" smtClean="0">
                <a:solidFill>
                  <a:srgbClr val="7030A0"/>
                </a:solidFill>
              </a:rPr>
              <a:t>A</a:t>
            </a:r>
            <a:endParaRPr lang="en-US" baseline="-250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Need to find the points that have the same T. If the rate increases when </a:t>
            </a:r>
            <a:r>
              <a:rPr lang="en-US" dirty="0" err="1">
                <a:solidFill>
                  <a:srgbClr val="7030A0"/>
                </a:solidFill>
              </a:rPr>
              <a:t>d</a:t>
            </a:r>
            <a:r>
              <a:rPr lang="en-US" baseline="-25000" dirty="0" err="1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decreases but does not change with </a:t>
            </a:r>
            <a:r>
              <a:rPr lang="en-US" dirty="0">
                <a:solidFill>
                  <a:srgbClr val="7030A0"/>
                </a:solidFill>
              </a:rPr>
              <a:t>F</a:t>
            </a:r>
            <a:r>
              <a:rPr lang="en-US" baseline="-25000" dirty="0">
                <a:solidFill>
                  <a:srgbClr val="7030A0"/>
                </a:solidFill>
              </a:rPr>
              <a:t>T0</a:t>
            </a:r>
            <a:r>
              <a:rPr lang="en-US" dirty="0" smtClean="0">
                <a:solidFill>
                  <a:srgbClr val="7030A0"/>
                </a:solidFill>
              </a:rPr>
              <a:t>, the trial at the </a:t>
            </a:r>
            <a:r>
              <a:rPr lang="en-US" b="1" i="1" dirty="0" smtClean="0">
                <a:solidFill>
                  <a:srgbClr val="7030A0"/>
                </a:solidFill>
              </a:rPr>
              <a:t>larger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d</a:t>
            </a:r>
            <a:r>
              <a:rPr lang="en-US" b="1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is limited by internal diffusion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953000" y="1752600"/>
            <a:ext cx="457200" cy="2465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5562600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Trial with </a:t>
            </a:r>
            <a:r>
              <a:rPr lang="en-US" dirty="0" smtClean="0">
                <a:solidFill>
                  <a:srgbClr val="FF0000"/>
                </a:solidFill>
              </a:rPr>
              <a:t>T = 400K, </a:t>
            </a:r>
            <a:r>
              <a:rPr lang="en-US" u="sng" dirty="0" err="1" smtClean="0">
                <a:solidFill>
                  <a:srgbClr val="FF0000"/>
                </a:solidFill>
              </a:rPr>
              <a:t>d</a:t>
            </a:r>
            <a:r>
              <a:rPr lang="en-US" u="sng" baseline="-25000" dirty="0" err="1" smtClean="0">
                <a:solidFill>
                  <a:srgbClr val="FF0000"/>
                </a:solidFill>
              </a:rPr>
              <a:t>p</a:t>
            </a:r>
            <a:r>
              <a:rPr lang="en-US" u="sng" dirty="0" smtClean="0">
                <a:solidFill>
                  <a:srgbClr val="FF0000"/>
                </a:solidFill>
              </a:rPr>
              <a:t>= 0.8 cm</a:t>
            </a:r>
            <a:r>
              <a:rPr lang="en-US" dirty="0" smtClean="0">
                <a:solidFill>
                  <a:srgbClr val="FF0000"/>
                </a:solidFill>
              </a:rPr>
              <a:t> &amp; F</a:t>
            </a:r>
            <a:r>
              <a:rPr lang="en-US" baseline="-25000" dirty="0" smtClean="0">
                <a:solidFill>
                  <a:srgbClr val="FF0000"/>
                </a:solidFill>
              </a:rPr>
              <a:t>T0</a:t>
            </a:r>
            <a:r>
              <a:rPr lang="en-US" dirty="0" smtClean="0">
                <a:solidFill>
                  <a:srgbClr val="FF0000"/>
                </a:solidFill>
              </a:rPr>
              <a:t>= 3500 </a:t>
            </a:r>
            <a:r>
              <a:rPr lang="en-US" dirty="0" err="1" smtClean="0">
                <a:solidFill>
                  <a:srgbClr val="FF0000"/>
                </a:solidFill>
              </a:rPr>
              <a:t>mol</a:t>
            </a:r>
            <a:r>
              <a:rPr lang="en-US" dirty="0" smtClean="0">
                <a:solidFill>
                  <a:srgbClr val="FF0000"/>
                </a:solidFill>
              </a:rPr>
              <a:t>/h </a:t>
            </a:r>
            <a:r>
              <a:rPr lang="en-US" dirty="0" smtClean="0"/>
              <a:t>has a lower rate than the trial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T = 400K, </a:t>
            </a:r>
            <a:r>
              <a:rPr lang="en-US" u="sng" dirty="0" err="1">
                <a:solidFill>
                  <a:srgbClr val="FF0000"/>
                </a:solidFill>
              </a:rPr>
              <a:t>d</a:t>
            </a:r>
            <a:r>
              <a:rPr lang="en-US" u="sng" baseline="-25000" dirty="0" err="1">
                <a:solidFill>
                  <a:srgbClr val="FF0000"/>
                </a:solidFill>
              </a:rPr>
              <a:t>p</a:t>
            </a:r>
            <a:r>
              <a:rPr lang="en-US" u="sng" dirty="0">
                <a:solidFill>
                  <a:srgbClr val="FF0000"/>
                </a:solidFill>
              </a:rPr>
              <a:t>= </a:t>
            </a:r>
            <a:r>
              <a:rPr lang="en-US" u="sng" dirty="0" smtClean="0">
                <a:solidFill>
                  <a:srgbClr val="FF0000"/>
                </a:solidFill>
              </a:rPr>
              <a:t>0.6 </a:t>
            </a:r>
            <a:r>
              <a:rPr lang="en-US" u="sng" dirty="0">
                <a:solidFill>
                  <a:srgbClr val="FF0000"/>
                </a:solidFill>
              </a:rPr>
              <a:t>cm</a:t>
            </a:r>
            <a:r>
              <a:rPr lang="en-US" dirty="0">
                <a:solidFill>
                  <a:srgbClr val="FF0000"/>
                </a:solidFill>
              </a:rPr>
              <a:t> &amp; F</a:t>
            </a:r>
            <a:r>
              <a:rPr lang="en-US" baseline="-25000" dirty="0">
                <a:solidFill>
                  <a:srgbClr val="FF0000"/>
                </a:solidFill>
              </a:rPr>
              <a:t>T0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3500 </a:t>
            </a:r>
            <a:r>
              <a:rPr lang="en-US" dirty="0" err="1" smtClean="0">
                <a:solidFill>
                  <a:srgbClr val="FF0000"/>
                </a:solidFill>
              </a:rPr>
              <a:t>mol</a:t>
            </a:r>
            <a:r>
              <a:rPr lang="en-US" dirty="0" smtClean="0">
                <a:solidFill>
                  <a:srgbClr val="FF0000"/>
                </a:solidFill>
              </a:rPr>
              <a:t>/h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126372" y="1459006"/>
            <a:ext cx="39624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" y="6208931"/>
            <a:ext cx="908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/>
              </a:rPr>
              <a:t>Thus, rate is </a:t>
            </a:r>
            <a:r>
              <a:rPr lang="en-US" dirty="0">
                <a:cs typeface="Arial"/>
              </a:rPr>
              <a:t>limited by </a:t>
            </a:r>
            <a:r>
              <a:rPr lang="en-US" dirty="0" smtClean="0">
                <a:cs typeface="Arial"/>
              </a:rPr>
              <a:t>internal </a:t>
            </a:r>
            <a:r>
              <a:rPr lang="en-US" dirty="0">
                <a:cs typeface="Arial"/>
              </a:rPr>
              <a:t>diffusion </a:t>
            </a:r>
            <a:r>
              <a:rPr lang="en-US" dirty="0" smtClean="0">
                <a:cs typeface="Arial"/>
              </a:rPr>
              <a:t>when </a:t>
            </a:r>
            <a:r>
              <a:rPr lang="en-US" dirty="0">
                <a:solidFill>
                  <a:srgbClr val="FF0000"/>
                </a:solidFill>
              </a:rPr>
              <a:t>T = 400K, 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= 0.8 cm &amp; F</a:t>
            </a:r>
            <a:r>
              <a:rPr lang="en-US" baseline="-25000" dirty="0">
                <a:solidFill>
                  <a:srgbClr val="FF0000"/>
                </a:solidFill>
              </a:rPr>
              <a:t>T0</a:t>
            </a:r>
            <a:r>
              <a:rPr lang="en-US" dirty="0">
                <a:solidFill>
                  <a:srgbClr val="FF0000"/>
                </a:solidFill>
              </a:rPr>
              <a:t>= 3500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/h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81285" y="2965216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diff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lim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881351" y="2745340"/>
            <a:ext cx="1237773" cy="338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 smtClean="0">
                <a:solidFill>
                  <a:schemeClr val="tx1"/>
                </a:solidFill>
              </a:rPr>
              <a:t>ext</a:t>
            </a:r>
            <a:r>
              <a:rPr lang="en-US" sz="1600" b="1" dirty="0" smtClean="0">
                <a:solidFill>
                  <a:schemeClr val="tx1"/>
                </a:solidFill>
              </a:rPr>
              <a:t> diff </a:t>
            </a:r>
            <a:r>
              <a:rPr lang="en-US" sz="1600" b="1" dirty="0" err="1" smtClean="0">
                <a:solidFill>
                  <a:schemeClr val="tx1"/>
                </a:solidFill>
              </a:rPr>
              <a:t>lim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7144" y="2122530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683"/>
                </a:solidFill>
              </a:rPr>
              <a:t>ext</a:t>
            </a:r>
            <a:r>
              <a:rPr lang="en-US" sz="1600" b="1" dirty="0" smtClean="0">
                <a:solidFill>
                  <a:srgbClr val="008683"/>
                </a:solidFill>
              </a:rPr>
              <a:t> diff </a:t>
            </a:r>
            <a:r>
              <a:rPr lang="en-US" sz="1600" b="1" dirty="0" err="1" smtClean="0">
                <a:solidFill>
                  <a:srgbClr val="008683"/>
                </a:solidFill>
              </a:rPr>
              <a:t>lim</a:t>
            </a:r>
            <a:endParaRPr lang="en-US" sz="1600" b="1" dirty="0" smtClean="0">
              <a:solidFill>
                <a:srgbClr val="0086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5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4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graph below shows the reaction rates obtained when the irreversible, </a:t>
            </a:r>
            <a:r>
              <a:rPr lang="en-US" dirty="0" smtClean="0"/>
              <a:t>liquid-</a:t>
            </a:r>
          </a:p>
          <a:p>
            <a:pPr lvl="0"/>
            <a:r>
              <a:rPr lang="en-US" dirty="0" smtClean="0"/>
              <a:t>phase</a:t>
            </a:r>
            <a:r>
              <a:rPr lang="en-US" dirty="0"/>
              <a:t>, catalytic reaction A→B was carried out in a PBR using the indicated catalyst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T, </a:t>
            </a:r>
            <a:r>
              <a:rPr lang="en-US" dirty="0"/>
              <a:t>and </a:t>
            </a:r>
            <a:r>
              <a:rPr lang="en-US" dirty="0" smtClean="0"/>
              <a:t>F</a:t>
            </a:r>
            <a:r>
              <a:rPr lang="en-US" baseline="-25000" dirty="0" smtClean="0"/>
              <a:t>T0</a:t>
            </a:r>
            <a:r>
              <a:rPr lang="en-US" dirty="0" smtClean="0"/>
              <a:t>. C</a:t>
            </a:r>
            <a:r>
              <a:rPr lang="en-US" baseline="-25000" dirty="0" smtClean="0"/>
              <a:t>A0</a:t>
            </a:r>
            <a:r>
              <a:rPr lang="en-US" dirty="0" smtClean="0"/>
              <a:t> was the same in each tria</a:t>
            </a:r>
            <a:r>
              <a:rPr lang="en-US" dirty="0"/>
              <a:t>l</a:t>
            </a:r>
            <a:r>
              <a:rPr lang="en-US" dirty="0" smtClean="0"/>
              <a:t>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42900" y="887422"/>
          <a:ext cx="845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" y="4001869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</a:rPr>
              <a:t>Which</a:t>
            </a:r>
            <a:r>
              <a:rPr lang="en-US" dirty="0">
                <a:solidFill>
                  <a:srgbClr val="0000FF"/>
                </a:solidFill>
                <a:cs typeface="Arial"/>
              </a:rPr>
              <a:t>, if any,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of </a:t>
            </a:r>
            <a:r>
              <a:rPr lang="en-US" dirty="0">
                <a:solidFill>
                  <a:srgbClr val="0000FF"/>
                </a:solidFill>
                <a:cs typeface="Arial"/>
              </a:rPr>
              <a:t>the conditions shown (flow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rates, T, and 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  <a:cs typeface="Arial"/>
              </a:rPr>
              <a:t>p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) </a:t>
            </a:r>
            <a:r>
              <a:rPr lang="en-US" dirty="0">
                <a:solidFill>
                  <a:srgbClr val="0000FF"/>
                </a:solidFill>
                <a:cs typeface="Arial"/>
              </a:rPr>
              <a:t>is the reaction limited by </a:t>
            </a:r>
            <a:r>
              <a:rPr lang="en-US" b="1" dirty="0" smtClean="0">
                <a:solidFill>
                  <a:srgbClr val="0000FF"/>
                </a:solidFill>
                <a:cs typeface="Arial"/>
              </a:rPr>
              <a:t>internal </a:t>
            </a:r>
            <a:r>
              <a:rPr lang="en-US" b="1" dirty="0">
                <a:solidFill>
                  <a:srgbClr val="0000FF"/>
                </a:solidFill>
                <a:cs typeface="Arial"/>
              </a:rPr>
              <a:t>diffusion?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917144" y="1687606"/>
            <a:ext cx="457200" cy="24653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5562600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Trial with </a:t>
            </a:r>
            <a:r>
              <a:rPr lang="en-US" dirty="0" smtClean="0">
                <a:solidFill>
                  <a:srgbClr val="0000FF"/>
                </a:solidFill>
              </a:rPr>
              <a:t>T = 400K, </a:t>
            </a:r>
            <a:r>
              <a:rPr lang="en-US" u="sng" dirty="0" err="1" smtClean="0">
                <a:solidFill>
                  <a:srgbClr val="0000FF"/>
                </a:solidFill>
              </a:rPr>
              <a:t>d</a:t>
            </a:r>
            <a:r>
              <a:rPr lang="en-US" u="sng" baseline="-25000" dirty="0" err="1" smtClean="0">
                <a:solidFill>
                  <a:srgbClr val="0000FF"/>
                </a:solidFill>
              </a:rPr>
              <a:t>p</a:t>
            </a:r>
            <a:r>
              <a:rPr lang="en-US" u="sng" dirty="0" smtClean="0">
                <a:solidFill>
                  <a:srgbClr val="0000FF"/>
                </a:solidFill>
              </a:rPr>
              <a:t>= 0.8 cm</a:t>
            </a:r>
            <a:r>
              <a:rPr lang="en-US" dirty="0" smtClean="0">
                <a:solidFill>
                  <a:srgbClr val="0000FF"/>
                </a:solidFill>
              </a:rPr>
              <a:t> &amp; F</a:t>
            </a:r>
            <a:r>
              <a:rPr lang="en-US" baseline="-25000" dirty="0" smtClean="0">
                <a:solidFill>
                  <a:srgbClr val="0000FF"/>
                </a:solidFill>
              </a:rPr>
              <a:t>T0</a:t>
            </a:r>
            <a:r>
              <a:rPr lang="en-US" dirty="0" smtClean="0">
                <a:solidFill>
                  <a:srgbClr val="0000FF"/>
                </a:solidFill>
              </a:rPr>
              <a:t>= 4000 </a:t>
            </a:r>
            <a:r>
              <a:rPr lang="en-US" dirty="0" err="1" smtClean="0">
                <a:solidFill>
                  <a:srgbClr val="0000FF"/>
                </a:solidFill>
              </a:rPr>
              <a:t>mol</a:t>
            </a:r>
            <a:r>
              <a:rPr lang="en-US" dirty="0" smtClean="0">
                <a:solidFill>
                  <a:srgbClr val="0000FF"/>
                </a:solidFill>
              </a:rPr>
              <a:t>/h </a:t>
            </a:r>
            <a:r>
              <a:rPr lang="en-US" dirty="0" smtClean="0"/>
              <a:t>has a lower rate than the trial </a:t>
            </a:r>
            <a:r>
              <a:rPr lang="en-US" dirty="0"/>
              <a:t>with </a:t>
            </a:r>
            <a:r>
              <a:rPr lang="en-US" dirty="0">
                <a:solidFill>
                  <a:srgbClr val="0000FF"/>
                </a:solidFill>
              </a:rPr>
              <a:t>T = 400K, </a:t>
            </a:r>
            <a:r>
              <a:rPr lang="en-US" u="sng" dirty="0" err="1">
                <a:solidFill>
                  <a:srgbClr val="0000FF"/>
                </a:solidFill>
              </a:rPr>
              <a:t>d</a:t>
            </a:r>
            <a:r>
              <a:rPr lang="en-US" u="sng" baseline="-25000" dirty="0" err="1">
                <a:solidFill>
                  <a:srgbClr val="0000FF"/>
                </a:solidFill>
              </a:rPr>
              <a:t>p</a:t>
            </a:r>
            <a:r>
              <a:rPr lang="en-US" u="sng" dirty="0">
                <a:solidFill>
                  <a:srgbClr val="0000FF"/>
                </a:solidFill>
              </a:rPr>
              <a:t>= </a:t>
            </a:r>
            <a:r>
              <a:rPr lang="en-US" u="sng" dirty="0" smtClean="0">
                <a:solidFill>
                  <a:srgbClr val="0000FF"/>
                </a:solidFill>
              </a:rPr>
              <a:t>0.6 </a:t>
            </a:r>
            <a:r>
              <a:rPr lang="en-US" u="sng" dirty="0">
                <a:solidFill>
                  <a:srgbClr val="0000FF"/>
                </a:solidFill>
              </a:rPr>
              <a:t>cm</a:t>
            </a:r>
            <a:r>
              <a:rPr lang="en-US" dirty="0">
                <a:solidFill>
                  <a:srgbClr val="0000FF"/>
                </a:solidFill>
              </a:rPr>
              <a:t> &amp; F</a:t>
            </a:r>
            <a:r>
              <a:rPr lang="en-US" baseline="-25000" dirty="0">
                <a:solidFill>
                  <a:srgbClr val="0000FF"/>
                </a:solidFill>
              </a:rPr>
              <a:t>T0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</a:rPr>
              <a:t>4000 </a:t>
            </a:r>
            <a:r>
              <a:rPr lang="en-US" dirty="0" err="1" smtClean="0">
                <a:solidFill>
                  <a:srgbClr val="0000FF"/>
                </a:solidFill>
              </a:rPr>
              <a:t>mol</a:t>
            </a:r>
            <a:r>
              <a:rPr lang="en-US" dirty="0" smtClean="0">
                <a:solidFill>
                  <a:srgbClr val="0000FF"/>
                </a:solidFill>
              </a:rPr>
              <a:t>/h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111946" y="1344706"/>
            <a:ext cx="396240" cy="2286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" y="6208931"/>
            <a:ext cx="908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/>
              </a:rPr>
              <a:t>Thus, rate is </a:t>
            </a:r>
            <a:r>
              <a:rPr lang="en-US" dirty="0">
                <a:cs typeface="Arial"/>
              </a:rPr>
              <a:t>limited by </a:t>
            </a:r>
            <a:r>
              <a:rPr lang="en-US" dirty="0" smtClean="0">
                <a:cs typeface="Arial"/>
              </a:rPr>
              <a:t>internal </a:t>
            </a:r>
            <a:r>
              <a:rPr lang="en-US" dirty="0">
                <a:cs typeface="Arial"/>
              </a:rPr>
              <a:t>diffusion </a:t>
            </a:r>
            <a:r>
              <a:rPr lang="en-US" dirty="0" smtClean="0">
                <a:cs typeface="Arial"/>
              </a:rPr>
              <a:t>when </a:t>
            </a:r>
            <a:r>
              <a:rPr lang="en-US" dirty="0">
                <a:solidFill>
                  <a:srgbClr val="0000FF"/>
                </a:solidFill>
              </a:rPr>
              <a:t>T = 400K, </a:t>
            </a:r>
            <a:r>
              <a:rPr lang="en-US" dirty="0" err="1">
                <a:solidFill>
                  <a:srgbClr val="0000FF"/>
                </a:solidFill>
              </a:rPr>
              <a:t>d</a:t>
            </a:r>
            <a:r>
              <a:rPr lang="en-US" baseline="-25000" dirty="0" err="1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= 0.8 cm &amp; F</a:t>
            </a:r>
            <a:r>
              <a:rPr lang="en-US" baseline="-25000" dirty="0">
                <a:solidFill>
                  <a:srgbClr val="0000FF"/>
                </a:solidFill>
              </a:rPr>
              <a:t>T0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</a:rPr>
              <a:t>4000 </a:t>
            </a:r>
            <a:r>
              <a:rPr lang="en-US" dirty="0" err="1">
                <a:solidFill>
                  <a:srgbClr val="0000FF"/>
                </a:solidFill>
              </a:rPr>
              <a:t>mol</a:t>
            </a:r>
            <a:r>
              <a:rPr lang="en-US" dirty="0">
                <a:solidFill>
                  <a:srgbClr val="0000FF"/>
                </a:solidFill>
              </a:rPr>
              <a:t>/h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1285" y="2965216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diff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lim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881351" y="2745340"/>
            <a:ext cx="1237773" cy="338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 smtClean="0">
                <a:solidFill>
                  <a:schemeClr val="tx1"/>
                </a:solidFill>
              </a:rPr>
              <a:t>ext</a:t>
            </a:r>
            <a:r>
              <a:rPr lang="en-US" sz="1600" b="1" dirty="0" smtClean="0">
                <a:solidFill>
                  <a:schemeClr val="tx1"/>
                </a:solidFill>
              </a:rPr>
              <a:t> diff </a:t>
            </a:r>
            <a:r>
              <a:rPr lang="en-US" sz="1600" b="1" dirty="0" err="1" smtClean="0">
                <a:solidFill>
                  <a:schemeClr val="tx1"/>
                </a:solidFill>
              </a:rPr>
              <a:t>lim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7144" y="2122530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683"/>
                </a:solidFill>
              </a:rPr>
              <a:t>ext</a:t>
            </a:r>
            <a:r>
              <a:rPr lang="en-US" sz="1600" b="1" dirty="0" smtClean="0">
                <a:solidFill>
                  <a:srgbClr val="008683"/>
                </a:solidFill>
              </a:rPr>
              <a:t> diff </a:t>
            </a:r>
            <a:r>
              <a:rPr lang="en-US" sz="1600" b="1" dirty="0" err="1" smtClean="0">
                <a:solidFill>
                  <a:srgbClr val="008683"/>
                </a:solidFill>
              </a:rPr>
              <a:t>lim</a:t>
            </a:r>
            <a:endParaRPr lang="en-US" sz="1600" b="1" dirty="0" smtClean="0">
              <a:solidFill>
                <a:srgbClr val="00868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1351" y="191410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</a:rPr>
              <a:t> diff </a:t>
            </a:r>
            <a:r>
              <a:rPr lang="en-US" sz="1600" b="1" dirty="0" err="1" smtClean="0">
                <a:solidFill>
                  <a:srgbClr val="FF0000"/>
                </a:solidFill>
              </a:rPr>
              <a:t>lim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" y="4495800"/>
            <a:ext cx="8900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Internal </a:t>
            </a:r>
            <a:r>
              <a:rPr lang="en-US" dirty="0">
                <a:solidFill>
                  <a:srgbClr val="7030A0"/>
                </a:solidFill>
              </a:rPr>
              <a:t>diffusion </a:t>
            </a:r>
            <a:r>
              <a:rPr lang="en-US" dirty="0" smtClean="0">
                <a:solidFill>
                  <a:srgbClr val="7030A0"/>
                </a:solidFill>
              </a:rPr>
              <a:t>limits the observed rate when decreasing </a:t>
            </a:r>
            <a:r>
              <a:rPr lang="en-US" dirty="0" err="1" smtClean="0">
                <a:solidFill>
                  <a:srgbClr val="7030A0"/>
                </a:solidFill>
              </a:rPr>
              <a:t>d</a:t>
            </a:r>
            <a:r>
              <a:rPr lang="en-US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increases –</a:t>
            </a:r>
            <a:r>
              <a:rPr lang="en-US" dirty="0" err="1" smtClean="0">
                <a:solidFill>
                  <a:srgbClr val="7030A0"/>
                </a:solidFill>
              </a:rPr>
              <a:t>r’</a:t>
            </a:r>
            <a:r>
              <a:rPr lang="en-US" baseline="-25000" dirty="0" err="1" smtClean="0">
                <a:solidFill>
                  <a:srgbClr val="7030A0"/>
                </a:solidFill>
              </a:rPr>
              <a:t>A</a:t>
            </a:r>
            <a:endParaRPr lang="en-US" baseline="-250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Need to find the points that have the same T. If the rate increases when </a:t>
            </a:r>
            <a:r>
              <a:rPr lang="en-US" dirty="0" err="1">
                <a:solidFill>
                  <a:srgbClr val="7030A0"/>
                </a:solidFill>
              </a:rPr>
              <a:t>d</a:t>
            </a:r>
            <a:r>
              <a:rPr lang="en-US" baseline="-25000" dirty="0" err="1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decreases but does not change with </a:t>
            </a:r>
            <a:r>
              <a:rPr lang="en-US" dirty="0">
                <a:solidFill>
                  <a:srgbClr val="7030A0"/>
                </a:solidFill>
              </a:rPr>
              <a:t>F</a:t>
            </a:r>
            <a:r>
              <a:rPr lang="en-US" baseline="-25000" dirty="0">
                <a:solidFill>
                  <a:srgbClr val="7030A0"/>
                </a:solidFill>
              </a:rPr>
              <a:t>T0</a:t>
            </a:r>
            <a:r>
              <a:rPr lang="en-US" dirty="0" smtClean="0">
                <a:solidFill>
                  <a:srgbClr val="7030A0"/>
                </a:solidFill>
              </a:rPr>
              <a:t>, the trial at the </a:t>
            </a:r>
            <a:r>
              <a:rPr lang="en-US" b="1" i="1" dirty="0" smtClean="0">
                <a:solidFill>
                  <a:srgbClr val="7030A0"/>
                </a:solidFill>
              </a:rPr>
              <a:t>larger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d</a:t>
            </a:r>
            <a:r>
              <a:rPr lang="en-US" b="1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is limited by internal diffusion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0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4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graph below shows the reaction rates obtained when the irreversible, </a:t>
            </a:r>
            <a:r>
              <a:rPr lang="en-US" dirty="0" smtClean="0"/>
              <a:t>liquid-</a:t>
            </a:r>
          </a:p>
          <a:p>
            <a:pPr lvl="0"/>
            <a:r>
              <a:rPr lang="en-US" dirty="0" smtClean="0"/>
              <a:t>phase</a:t>
            </a:r>
            <a:r>
              <a:rPr lang="en-US" dirty="0"/>
              <a:t>, catalytic reaction A→B was carried out in a PBR using the indicated catalyst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T, </a:t>
            </a:r>
            <a:r>
              <a:rPr lang="en-US" dirty="0"/>
              <a:t>and </a:t>
            </a:r>
            <a:r>
              <a:rPr lang="en-US" dirty="0" smtClean="0"/>
              <a:t>F</a:t>
            </a:r>
            <a:r>
              <a:rPr lang="en-US" baseline="-25000" dirty="0" smtClean="0"/>
              <a:t>T0</a:t>
            </a:r>
            <a:r>
              <a:rPr lang="en-US" dirty="0" smtClean="0"/>
              <a:t>. C</a:t>
            </a:r>
            <a:r>
              <a:rPr lang="en-US" baseline="-25000" dirty="0" smtClean="0"/>
              <a:t>A0</a:t>
            </a:r>
            <a:r>
              <a:rPr lang="en-US" dirty="0" smtClean="0"/>
              <a:t> was the same in each tria</a:t>
            </a:r>
            <a:r>
              <a:rPr lang="en-US" dirty="0"/>
              <a:t>l</a:t>
            </a:r>
            <a:r>
              <a:rPr lang="en-US" dirty="0" smtClean="0"/>
              <a:t>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42900" y="887422"/>
          <a:ext cx="845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" y="3962400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</a:rPr>
              <a:t>Which</a:t>
            </a:r>
            <a:r>
              <a:rPr lang="en-US" dirty="0">
                <a:solidFill>
                  <a:srgbClr val="0000FF"/>
                </a:solidFill>
                <a:cs typeface="Arial"/>
              </a:rPr>
              <a:t>, if any,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of </a:t>
            </a:r>
            <a:r>
              <a:rPr lang="en-US" dirty="0">
                <a:solidFill>
                  <a:srgbClr val="0000FF"/>
                </a:solidFill>
                <a:cs typeface="Arial"/>
              </a:rPr>
              <a:t>the conditions shown (flow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rates, T, and 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  <a:cs typeface="Arial"/>
              </a:rPr>
              <a:t>p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) </a:t>
            </a:r>
            <a:r>
              <a:rPr lang="en-US" dirty="0">
                <a:solidFill>
                  <a:srgbClr val="0000FF"/>
                </a:solidFill>
                <a:cs typeface="Arial"/>
              </a:rPr>
              <a:t>is the reaction limited by </a:t>
            </a:r>
            <a:r>
              <a:rPr lang="en-US" b="1" dirty="0" smtClean="0">
                <a:solidFill>
                  <a:srgbClr val="0000FF"/>
                </a:solidFill>
                <a:cs typeface="Arial"/>
              </a:rPr>
              <a:t>internal </a:t>
            </a:r>
            <a:r>
              <a:rPr lang="en-US" b="1" dirty="0">
                <a:solidFill>
                  <a:srgbClr val="0000FF"/>
                </a:solidFill>
                <a:cs typeface="Arial"/>
              </a:rPr>
              <a:t>diffusion?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101271" y="1450041"/>
            <a:ext cx="457200" cy="2465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5562600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Trial with </a:t>
            </a:r>
            <a:r>
              <a:rPr lang="en-US" dirty="0" smtClean="0">
                <a:solidFill>
                  <a:srgbClr val="FF0000"/>
                </a:solidFill>
              </a:rPr>
              <a:t>T = 400K, </a:t>
            </a:r>
            <a:r>
              <a:rPr lang="en-US" u="sng" dirty="0" err="1" smtClean="0">
                <a:solidFill>
                  <a:srgbClr val="FF0000"/>
                </a:solidFill>
              </a:rPr>
              <a:t>d</a:t>
            </a:r>
            <a:r>
              <a:rPr lang="en-US" u="sng" baseline="-25000" dirty="0" err="1" smtClean="0">
                <a:solidFill>
                  <a:srgbClr val="FF0000"/>
                </a:solidFill>
              </a:rPr>
              <a:t>p</a:t>
            </a:r>
            <a:r>
              <a:rPr lang="en-US" u="sng" dirty="0" smtClean="0">
                <a:solidFill>
                  <a:srgbClr val="FF0000"/>
                </a:solidFill>
              </a:rPr>
              <a:t>= 0.6 cm</a:t>
            </a:r>
            <a:r>
              <a:rPr lang="en-US" dirty="0" smtClean="0">
                <a:solidFill>
                  <a:srgbClr val="FF0000"/>
                </a:solidFill>
              </a:rPr>
              <a:t> &amp; F</a:t>
            </a:r>
            <a:r>
              <a:rPr lang="en-US" baseline="-25000" dirty="0" smtClean="0">
                <a:solidFill>
                  <a:srgbClr val="FF0000"/>
                </a:solidFill>
              </a:rPr>
              <a:t>T0</a:t>
            </a:r>
            <a:r>
              <a:rPr lang="en-US" dirty="0" smtClean="0">
                <a:solidFill>
                  <a:srgbClr val="FF0000"/>
                </a:solidFill>
              </a:rPr>
              <a:t>= 3500 </a:t>
            </a:r>
            <a:r>
              <a:rPr lang="en-US" dirty="0" err="1" smtClean="0">
                <a:solidFill>
                  <a:srgbClr val="FF0000"/>
                </a:solidFill>
              </a:rPr>
              <a:t>mol</a:t>
            </a:r>
            <a:r>
              <a:rPr lang="en-US" dirty="0" smtClean="0">
                <a:solidFill>
                  <a:srgbClr val="FF0000"/>
                </a:solidFill>
              </a:rPr>
              <a:t>/h </a:t>
            </a:r>
            <a:r>
              <a:rPr lang="en-US" dirty="0" smtClean="0"/>
              <a:t>has a lower rate than the trial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T = 400K, </a:t>
            </a:r>
            <a:r>
              <a:rPr lang="en-US" u="sng" dirty="0" err="1">
                <a:solidFill>
                  <a:srgbClr val="FF0000"/>
                </a:solidFill>
              </a:rPr>
              <a:t>d</a:t>
            </a:r>
            <a:r>
              <a:rPr lang="en-US" u="sng" baseline="-25000" dirty="0" err="1">
                <a:solidFill>
                  <a:srgbClr val="FF0000"/>
                </a:solidFill>
              </a:rPr>
              <a:t>p</a:t>
            </a:r>
            <a:r>
              <a:rPr lang="en-US" u="sng" dirty="0">
                <a:solidFill>
                  <a:srgbClr val="FF0000"/>
                </a:solidFill>
              </a:rPr>
              <a:t>= </a:t>
            </a:r>
            <a:r>
              <a:rPr lang="en-US" u="sng" dirty="0" smtClean="0">
                <a:solidFill>
                  <a:srgbClr val="FF0000"/>
                </a:solidFill>
              </a:rPr>
              <a:t>0.2 </a:t>
            </a:r>
            <a:r>
              <a:rPr lang="en-US" u="sng" dirty="0">
                <a:solidFill>
                  <a:srgbClr val="FF0000"/>
                </a:solidFill>
              </a:rPr>
              <a:t>cm</a:t>
            </a:r>
            <a:r>
              <a:rPr lang="en-US" dirty="0">
                <a:solidFill>
                  <a:srgbClr val="FF0000"/>
                </a:solidFill>
              </a:rPr>
              <a:t> &amp; F</a:t>
            </a:r>
            <a:r>
              <a:rPr lang="en-US" baseline="-25000" dirty="0">
                <a:solidFill>
                  <a:srgbClr val="FF0000"/>
                </a:solidFill>
              </a:rPr>
              <a:t>T0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3500 </a:t>
            </a:r>
            <a:r>
              <a:rPr lang="en-US" dirty="0" err="1" smtClean="0">
                <a:solidFill>
                  <a:srgbClr val="FF0000"/>
                </a:solidFill>
              </a:rPr>
              <a:t>mol</a:t>
            </a:r>
            <a:r>
              <a:rPr lang="en-US" dirty="0" smtClean="0">
                <a:solidFill>
                  <a:srgbClr val="FF0000"/>
                </a:solidFill>
              </a:rPr>
              <a:t>/h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86000" y="1066800"/>
            <a:ext cx="39624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" y="6208931"/>
            <a:ext cx="908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/>
              </a:rPr>
              <a:t>Thus, rate is </a:t>
            </a:r>
            <a:r>
              <a:rPr lang="en-US" dirty="0">
                <a:cs typeface="Arial"/>
              </a:rPr>
              <a:t>limited by </a:t>
            </a:r>
            <a:r>
              <a:rPr lang="en-US" dirty="0" smtClean="0">
                <a:cs typeface="Arial"/>
              </a:rPr>
              <a:t>internal </a:t>
            </a:r>
            <a:r>
              <a:rPr lang="en-US" dirty="0">
                <a:cs typeface="Arial"/>
              </a:rPr>
              <a:t>diffusion </a:t>
            </a:r>
            <a:r>
              <a:rPr lang="en-US" dirty="0" smtClean="0">
                <a:cs typeface="Arial"/>
              </a:rPr>
              <a:t>when </a:t>
            </a:r>
            <a:r>
              <a:rPr lang="en-US" dirty="0">
                <a:solidFill>
                  <a:srgbClr val="FF0000"/>
                </a:solidFill>
              </a:rPr>
              <a:t>T = 400K, 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0.6 </a:t>
            </a:r>
            <a:r>
              <a:rPr lang="en-US" dirty="0">
                <a:solidFill>
                  <a:srgbClr val="FF0000"/>
                </a:solidFill>
              </a:rPr>
              <a:t>cm &amp; F</a:t>
            </a:r>
            <a:r>
              <a:rPr lang="en-US" baseline="-25000" dirty="0">
                <a:solidFill>
                  <a:srgbClr val="FF0000"/>
                </a:solidFill>
              </a:rPr>
              <a:t>T0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3500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/h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1285" y="2965216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diff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lim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881351" y="2745340"/>
            <a:ext cx="1237773" cy="338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 smtClean="0">
                <a:solidFill>
                  <a:schemeClr val="tx1"/>
                </a:solidFill>
              </a:rPr>
              <a:t>ext</a:t>
            </a:r>
            <a:r>
              <a:rPr lang="en-US" sz="1600" b="1" dirty="0" smtClean="0">
                <a:solidFill>
                  <a:schemeClr val="tx1"/>
                </a:solidFill>
              </a:rPr>
              <a:t> diff </a:t>
            </a:r>
            <a:r>
              <a:rPr lang="en-US" sz="1600" b="1" dirty="0" err="1" smtClean="0">
                <a:solidFill>
                  <a:schemeClr val="tx1"/>
                </a:solidFill>
              </a:rPr>
              <a:t>lim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7144" y="2122530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683"/>
                </a:solidFill>
              </a:rPr>
              <a:t>ext</a:t>
            </a:r>
            <a:r>
              <a:rPr lang="en-US" sz="1600" b="1" dirty="0" smtClean="0">
                <a:solidFill>
                  <a:srgbClr val="008683"/>
                </a:solidFill>
              </a:rPr>
              <a:t> diff </a:t>
            </a:r>
            <a:r>
              <a:rPr lang="en-US" sz="1600" b="1" dirty="0" err="1" smtClean="0">
                <a:solidFill>
                  <a:srgbClr val="008683"/>
                </a:solidFill>
              </a:rPr>
              <a:t>lim</a:t>
            </a:r>
            <a:endParaRPr lang="en-US" sz="1600" b="1" dirty="0" smtClean="0">
              <a:solidFill>
                <a:srgbClr val="00868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1351" y="191410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</a:rPr>
              <a:t> diff </a:t>
            </a:r>
            <a:r>
              <a:rPr lang="en-US" sz="1600" b="1" dirty="0" err="1" smtClean="0">
                <a:solidFill>
                  <a:srgbClr val="FF0000"/>
                </a:solidFill>
              </a:rPr>
              <a:t>lim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3356" y="169657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int</a:t>
            </a:r>
            <a:r>
              <a:rPr lang="en-US" sz="1600" b="1" dirty="0" smtClean="0">
                <a:solidFill>
                  <a:srgbClr val="0000FF"/>
                </a:solidFill>
              </a:rPr>
              <a:t> diff </a:t>
            </a:r>
            <a:r>
              <a:rPr lang="en-US" sz="1600" b="1" dirty="0" err="1" smtClean="0">
                <a:solidFill>
                  <a:srgbClr val="0000FF"/>
                </a:solidFill>
              </a:rPr>
              <a:t>lim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2880" y="4438471"/>
            <a:ext cx="8900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Internal </a:t>
            </a:r>
            <a:r>
              <a:rPr lang="en-US" dirty="0">
                <a:solidFill>
                  <a:srgbClr val="7030A0"/>
                </a:solidFill>
              </a:rPr>
              <a:t>diffusion </a:t>
            </a:r>
            <a:r>
              <a:rPr lang="en-US" dirty="0" smtClean="0">
                <a:solidFill>
                  <a:srgbClr val="7030A0"/>
                </a:solidFill>
              </a:rPr>
              <a:t>limits the observed rate when decreasing </a:t>
            </a:r>
            <a:r>
              <a:rPr lang="en-US" dirty="0" err="1" smtClean="0">
                <a:solidFill>
                  <a:srgbClr val="7030A0"/>
                </a:solidFill>
              </a:rPr>
              <a:t>d</a:t>
            </a:r>
            <a:r>
              <a:rPr lang="en-US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increases –</a:t>
            </a:r>
            <a:r>
              <a:rPr lang="en-US" dirty="0" err="1" smtClean="0">
                <a:solidFill>
                  <a:srgbClr val="7030A0"/>
                </a:solidFill>
              </a:rPr>
              <a:t>r’</a:t>
            </a:r>
            <a:r>
              <a:rPr lang="en-US" baseline="-25000" dirty="0" err="1" smtClean="0">
                <a:solidFill>
                  <a:srgbClr val="7030A0"/>
                </a:solidFill>
              </a:rPr>
              <a:t>A</a:t>
            </a:r>
            <a:endParaRPr lang="en-US" baseline="-250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Need to find the points that have the same T. If the rate increases when </a:t>
            </a:r>
            <a:r>
              <a:rPr lang="en-US" dirty="0" err="1">
                <a:solidFill>
                  <a:srgbClr val="7030A0"/>
                </a:solidFill>
              </a:rPr>
              <a:t>d</a:t>
            </a:r>
            <a:r>
              <a:rPr lang="en-US" baseline="-25000" dirty="0" err="1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decreases but does not change with </a:t>
            </a:r>
            <a:r>
              <a:rPr lang="en-US" dirty="0">
                <a:solidFill>
                  <a:srgbClr val="7030A0"/>
                </a:solidFill>
              </a:rPr>
              <a:t>F</a:t>
            </a:r>
            <a:r>
              <a:rPr lang="en-US" baseline="-25000" dirty="0">
                <a:solidFill>
                  <a:srgbClr val="7030A0"/>
                </a:solidFill>
              </a:rPr>
              <a:t>T0</a:t>
            </a:r>
            <a:r>
              <a:rPr lang="en-US" dirty="0" smtClean="0">
                <a:solidFill>
                  <a:srgbClr val="7030A0"/>
                </a:solidFill>
              </a:rPr>
              <a:t>, the trial at the </a:t>
            </a:r>
            <a:r>
              <a:rPr lang="en-US" b="1" i="1" dirty="0" smtClean="0">
                <a:solidFill>
                  <a:srgbClr val="7030A0"/>
                </a:solidFill>
              </a:rPr>
              <a:t>larger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d</a:t>
            </a:r>
            <a:r>
              <a:rPr lang="en-US" b="1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is limited by internal diffusion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9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4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graph below shows the reaction rates obtained when the irreversible, </a:t>
            </a:r>
            <a:r>
              <a:rPr lang="en-US" dirty="0" smtClean="0"/>
              <a:t>liquid-</a:t>
            </a:r>
          </a:p>
          <a:p>
            <a:pPr lvl="0"/>
            <a:r>
              <a:rPr lang="en-US" dirty="0" smtClean="0"/>
              <a:t>phase</a:t>
            </a:r>
            <a:r>
              <a:rPr lang="en-US" dirty="0"/>
              <a:t>, catalytic reaction A→B was carried out in a PBR using the indicated catalyst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T, </a:t>
            </a:r>
            <a:r>
              <a:rPr lang="en-US" dirty="0"/>
              <a:t>and </a:t>
            </a:r>
            <a:r>
              <a:rPr lang="en-US" dirty="0" smtClean="0"/>
              <a:t>F</a:t>
            </a:r>
            <a:r>
              <a:rPr lang="en-US" baseline="-25000" dirty="0" smtClean="0"/>
              <a:t>T0</a:t>
            </a:r>
            <a:r>
              <a:rPr lang="en-US" dirty="0" smtClean="0"/>
              <a:t>. C</a:t>
            </a:r>
            <a:r>
              <a:rPr lang="en-US" baseline="-25000" dirty="0" smtClean="0"/>
              <a:t>A0</a:t>
            </a:r>
            <a:r>
              <a:rPr lang="en-US" dirty="0" smtClean="0"/>
              <a:t> was the same in each tria</a:t>
            </a:r>
            <a:r>
              <a:rPr lang="en-US" dirty="0"/>
              <a:t>l</a:t>
            </a:r>
            <a:r>
              <a:rPr lang="en-US" dirty="0" smtClean="0"/>
              <a:t>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42900" y="887422"/>
          <a:ext cx="845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" y="4001869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</a:rPr>
              <a:t>Which</a:t>
            </a:r>
            <a:r>
              <a:rPr lang="en-US" dirty="0">
                <a:solidFill>
                  <a:srgbClr val="0000FF"/>
                </a:solidFill>
                <a:cs typeface="Arial"/>
              </a:rPr>
              <a:t>, if any,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of </a:t>
            </a:r>
            <a:r>
              <a:rPr lang="en-US" dirty="0">
                <a:solidFill>
                  <a:srgbClr val="0000FF"/>
                </a:solidFill>
                <a:cs typeface="Arial"/>
              </a:rPr>
              <a:t>the conditions shown (flow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rates, T, and 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  <a:cs typeface="Arial"/>
              </a:rPr>
              <a:t>p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) </a:t>
            </a:r>
            <a:r>
              <a:rPr lang="en-US" dirty="0">
                <a:solidFill>
                  <a:srgbClr val="0000FF"/>
                </a:solidFill>
                <a:cs typeface="Arial"/>
              </a:rPr>
              <a:t>is the reaction limited by </a:t>
            </a:r>
            <a:r>
              <a:rPr lang="en-US" b="1" dirty="0" smtClean="0">
                <a:solidFill>
                  <a:srgbClr val="0000FF"/>
                </a:solidFill>
                <a:cs typeface="Arial"/>
              </a:rPr>
              <a:t>internal </a:t>
            </a:r>
            <a:r>
              <a:rPr lang="en-US" b="1" dirty="0">
                <a:solidFill>
                  <a:srgbClr val="0000FF"/>
                </a:solidFill>
                <a:cs typeface="Arial"/>
              </a:rPr>
              <a:t>diffusion?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038600" y="1382806"/>
            <a:ext cx="457200" cy="24653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5562600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Trial with </a:t>
            </a:r>
            <a:r>
              <a:rPr lang="en-US" dirty="0" smtClean="0">
                <a:solidFill>
                  <a:srgbClr val="0000FF"/>
                </a:solidFill>
              </a:rPr>
              <a:t>T = 400K, </a:t>
            </a:r>
            <a:r>
              <a:rPr lang="en-US" u="sng" dirty="0" err="1" smtClean="0">
                <a:solidFill>
                  <a:srgbClr val="0000FF"/>
                </a:solidFill>
              </a:rPr>
              <a:t>d</a:t>
            </a:r>
            <a:r>
              <a:rPr lang="en-US" u="sng" baseline="-25000" dirty="0" err="1" smtClean="0">
                <a:solidFill>
                  <a:srgbClr val="0000FF"/>
                </a:solidFill>
              </a:rPr>
              <a:t>p</a:t>
            </a:r>
            <a:r>
              <a:rPr lang="en-US" u="sng" dirty="0" smtClean="0">
                <a:solidFill>
                  <a:srgbClr val="0000FF"/>
                </a:solidFill>
              </a:rPr>
              <a:t>= 0.6 cm</a:t>
            </a:r>
            <a:r>
              <a:rPr lang="en-US" dirty="0" smtClean="0">
                <a:solidFill>
                  <a:srgbClr val="0000FF"/>
                </a:solidFill>
              </a:rPr>
              <a:t> &amp; F</a:t>
            </a:r>
            <a:r>
              <a:rPr lang="en-US" baseline="-25000" dirty="0" smtClean="0">
                <a:solidFill>
                  <a:srgbClr val="0000FF"/>
                </a:solidFill>
              </a:rPr>
              <a:t>T0</a:t>
            </a:r>
            <a:r>
              <a:rPr lang="en-US" dirty="0" smtClean="0">
                <a:solidFill>
                  <a:srgbClr val="0000FF"/>
                </a:solidFill>
              </a:rPr>
              <a:t>= 4000 </a:t>
            </a:r>
            <a:r>
              <a:rPr lang="en-US" dirty="0" err="1" smtClean="0">
                <a:solidFill>
                  <a:srgbClr val="0000FF"/>
                </a:solidFill>
              </a:rPr>
              <a:t>mol</a:t>
            </a:r>
            <a:r>
              <a:rPr lang="en-US" dirty="0" smtClean="0">
                <a:solidFill>
                  <a:srgbClr val="0000FF"/>
                </a:solidFill>
              </a:rPr>
              <a:t>/h </a:t>
            </a:r>
            <a:r>
              <a:rPr lang="en-US" dirty="0" smtClean="0"/>
              <a:t>has a lower rate than the trial </a:t>
            </a:r>
            <a:r>
              <a:rPr lang="en-US" dirty="0"/>
              <a:t>with </a:t>
            </a:r>
            <a:r>
              <a:rPr lang="en-US" dirty="0">
                <a:solidFill>
                  <a:srgbClr val="0000FF"/>
                </a:solidFill>
              </a:rPr>
              <a:t>T = 400K, </a:t>
            </a:r>
            <a:r>
              <a:rPr lang="en-US" u="sng" dirty="0" err="1">
                <a:solidFill>
                  <a:srgbClr val="0000FF"/>
                </a:solidFill>
              </a:rPr>
              <a:t>d</a:t>
            </a:r>
            <a:r>
              <a:rPr lang="en-US" u="sng" baseline="-25000" dirty="0" err="1">
                <a:solidFill>
                  <a:srgbClr val="0000FF"/>
                </a:solidFill>
              </a:rPr>
              <a:t>p</a:t>
            </a:r>
            <a:r>
              <a:rPr lang="en-US" u="sng" dirty="0">
                <a:solidFill>
                  <a:srgbClr val="0000FF"/>
                </a:solidFill>
              </a:rPr>
              <a:t>= </a:t>
            </a:r>
            <a:r>
              <a:rPr lang="en-US" u="sng" dirty="0" smtClean="0">
                <a:solidFill>
                  <a:srgbClr val="0000FF"/>
                </a:solidFill>
              </a:rPr>
              <a:t>0.2 </a:t>
            </a:r>
            <a:r>
              <a:rPr lang="en-US" u="sng" dirty="0">
                <a:solidFill>
                  <a:srgbClr val="0000FF"/>
                </a:solidFill>
              </a:rPr>
              <a:t>cm</a:t>
            </a:r>
            <a:r>
              <a:rPr lang="en-US" dirty="0">
                <a:solidFill>
                  <a:srgbClr val="0000FF"/>
                </a:solidFill>
              </a:rPr>
              <a:t> &amp; F</a:t>
            </a:r>
            <a:r>
              <a:rPr lang="en-US" baseline="-25000" dirty="0">
                <a:solidFill>
                  <a:srgbClr val="0000FF"/>
                </a:solidFill>
              </a:rPr>
              <a:t>T0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</a:rPr>
              <a:t>4000 </a:t>
            </a:r>
            <a:r>
              <a:rPr lang="en-US" dirty="0" err="1" smtClean="0">
                <a:solidFill>
                  <a:srgbClr val="0000FF"/>
                </a:solidFill>
              </a:rPr>
              <a:t>mol</a:t>
            </a:r>
            <a:r>
              <a:rPr lang="en-US" dirty="0" smtClean="0">
                <a:solidFill>
                  <a:srgbClr val="0000FF"/>
                </a:solidFill>
              </a:rPr>
              <a:t>/h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86000" y="1066800"/>
            <a:ext cx="396240" cy="2286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" y="6208931"/>
            <a:ext cx="908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/>
              </a:rPr>
              <a:t>Thus, rate is </a:t>
            </a:r>
            <a:r>
              <a:rPr lang="en-US" dirty="0">
                <a:cs typeface="Arial"/>
              </a:rPr>
              <a:t>limited by </a:t>
            </a:r>
            <a:r>
              <a:rPr lang="en-US" dirty="0" smtClean="0">
                <a:cs typeface="Arial"/>
              </a:rPr>
              <a:t>internal </a:t>
            </a:r>
            <a:r>
              <a:rPr lang="en-US" dirty="0">
                <a:cs typeface="Arial"/>
              </a:rPr>
              <a:t>diffusion </a:t>
            </a:r>
            <a:r>
              <a:rPr lang="en-US" dirty="0" smtClean="0">
                <a:cs typeface="Arial"/>
              </a:rPr>
              <a:t>when </a:t>
            </a:r>
            <a:r>
              <a:rPr lang="en-US" dirty="0">
                <a:solidFill>
                  <a:srgbClr val="0000FF"/>
                </a:solidFill>
              </a:rPr>
              <a:t>T = 400K, </a:t>
            </a:r>
            <a:r>
              <a:rPr lang="en-US" dirty="0" err="1">
                <a:solidFill>
                  <a:srgbClr val="0000FF"/>
                </a:solidFill>
              </a:rPr>
              <a:t>d</a:t>
            </a:r>
            <a:r>
              <a:rPr lang="en-US" baseline="-25000" dirty="0" err="1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</a:rPr>
              <a:t>0.6 </a:t>
            </a:r>
            <a:r>
              <a:rPr lang="en-US" dirty="0">
                <a:solidFill>
                  <a:srgbClr val="0000FF"/>
                </a:solidFill>
              </a:rPr>
              <a:t>cm &amp; F</a:t>
            </a:r>
            <a:r>
              <a:rPr lang="en-US" baseline="-25000" dirty="0">
                <a:solidFill>
                  <a:srgbClr val="0000FF"/>
                </a:solidFill>
              </a:rPr>
              <a:t>T0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</a:rPr>
              <a:t>4000 </a:t>
            </a:r>
            <a:r>
              <a:rPr lang="en-US" dirty="0" err="1">
                <a:solidFill>
                  <a:srgbClr val="0000FF"/>
                </a:solidFill>
              </a:rPr>
              <a:t>mol</a:t>
            </a:r>
            <a:r>
              <a:rPr lang="en-US" dirty="0">
                <a:solidFill>
                  <a:srgbClr val="0000FF"/>
                </a:solidFill>
              </a:rPr>
              <a:t>/h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1285" y="2965216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diff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lim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881351" y="2745340"/>
            <a:ext cx="1237773" cy="338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 smtClean="0">
                <a:solidFill>
                  <a:schemeClr val="tx1"/>
                </a:solidFill>
              </a:rPr>
              <a:t>ext</a:t>
            </a:r>
            <a:r>
              <a:rPr lang="en-US" sz="1600" b="1" dirty="0" smtClean="0">
                <a:solidFill>
                  <a:schemeClr val="tx1"/>
                </a:solidFill>
              </a:rPr>
              <a:t> diff </a:t>
            </a:r>
            <a:r>
              <a:rPr lang="en-US" sz="1600" b="1" dirty="0" err="1" smtClean="0">
                <a:solidFill>
                  <a:schemeClr val="tx1"/>
                </a:solidFill>
              </a:rPr>
              <a:t>lim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7144" y="2122530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683"/>
                </a:solidFill>
              </a:rPr>
              <a:t>ext</a:t>
            </a:r>
            <a:r>
              <a:rPr lang="en-US" sz="1600" b="1" dirty="0" smtClean="0">
                <a:solidFill>
                  <a:srgbClr val="008683"/>
                </a:solidFill>
              </a:rPr>
              <a:t> diff </a:t>
            </a:r>
            <a:r>
              <a:rPr lang="en-US" sz="1600" b="1" dirty="0" err="1" smtClean="0">
                <a:solidFill>
                  <a:srgbClr val="008683"/>
                </a:solidFill>
              </a:rPr>
              <a:t>lim</a:t>
            </a:r>
            <a:endParaRPr lang="en-US" sz="1600" b="1" dirty="0" smtClean="0">
              <a:solidFill>
                <a:srgbClr val="00868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1351" y="191410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</a:rPr>
              <a:t> diff </a:t>
            </a:r>
            <a:r>
              <a:rPr lang="en-US" sz="1600" b="1" dirty="0" err="1" smtClean="0">
                <a:solidFill>
                  <a:srgbClr val="FF0000"/>
                </a:solidFill>
              </a:rPr>
              <a:t>lim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3356" y="169657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int</a:t>
            </a:r>
            <a:r>
              <a:rPr lang="en-US" sz="1600" b="1" dirty="0" smtClean="0">
                <a:solidFill>
                  <a:srgbClr val="0000FF"/>
                </a:solidFill>
              </a:rPr>
              <a:t> diff </a:t>
            </a:r>
            <a:r>
              <a:rPr lang="en-US" sz="1600" b="1" dirty="0" err="1" smtClean="0">
                <a:solidFill>
                  <a:srgbClr val="0000FF"/>
                </a:solidFill>
              </a:rPr>
              <a:t>lim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2880" y="4495800"/>
            <a:ext cx="8900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Internal </a:t>
            </a:r>
            <a:r>
              <a:rPr lang="en-US" dirty="0">
                <a:solidFill>
                  <a:srgbClr val="7030A0"/>
                </a:solidFill>
              </a:rPr>
              <a:t>diffusion </a:t>
            </a:r>
            <a:r>
              <a:rPr lang="en-US" dirty="0" smtClean="0">
                <a:solidFill>
                  <a:srgbClr val="7030A0"/>
                </a:solidFill>
              </a:rPr>
              <a:t>limits the observed rate when decreasing </a:t>
            </a:r>
            <a:r>
              <a:rPr lang="en-US" dirty="0" err="1" smtClean="0">
                <a:solidFill>
                  <a:srgbClr val="7030A0"/>
                </a:solidFill>
              </a:rPr>
              <a:t>d</a:t>
            </a:r>
            <a:r>
              <a:rPr lang="en-US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increases –</a:t>
            </a:r>
            <a:r>
              <a:rPr lang="en-US" dirty="0" err="1" smtClean="0">
                <a:solidFill>
                  <a:srgbClr val="7030A0"/>
                </a:solidFill>
              </a:rPr>
              <a:t>r’</a:t>
            </a:r>
            <a:r>
              <a:rPr lang="en-US" baseline="-25000" dirty="0" err="1" smtClean="0">
                <a:solidFill>
                  <a:srgbClr val="7030A0"/>
                </a:solidFill>
              </a:rPr>
              <a:t>A</a:t>
            </a:r>
            <a:endParaRPr lang="en-US" baseline="-250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Need to find the points that have the same T. If the rate increases when </a:t>
            </a:r>
            <a:r>
              <a:rPr lang="en-US" dirty="0" err="1">
                <a:solidFill>
                  <a:srgbClr val="7030A0"/>
                </a:solidFill>
              </a:rPr>
              <a:t>d</a:t>
            </a:r>
            <a:r>
              <a:rPr lang="en-US" baseline="-25000" dirty="0" err="1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decreases but does not change with </a:t>
            </a:r>
            <a:r>
              <a:rPr lang="en-US" dirty="0">
                <a:solidFill>
                  <a:srgbClr val="7030A0"/>
                </a:solidFill>
              </a:rPr>
              <a:t>F</a:t>
            </a:r>
            <a:r>
              <a:rPr lang="en-US" baseline="-25000" dirty="0">
                <a:solidFill>
                  <a:srgbClr val="7030A0"/>
                </a:solidFill>
              </a:rPr>
              <a:t>T0</a:t>
            </a:r>
            <a:r>
              <a:rPr lang="en-US" dirty="0" smtClean="0">
                <a:solidFill>
                  <a:srgbClr val="7030A0"/>
                </a:solidFill>
              </a:rPr>
              <a:t>, the trial at the </a:t>
            </a:r>
            <a:r>
              <a:rPr lang="en-US" b="1" i="1" dirty="0" smtClean="0">
                <a:solidFill>
                  <a:srgbClr val="7030A0"/>
                </a:solidFill>
              </a:rPr>
              <a:t>larger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d</a:t>
            </a:r>
            <a:r>
              <a:rPr lang="en-US" b="1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is limited by internal diffusion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4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graph below shows the reaction rates obtained when the irreversible, </a:t>
            </a:r>
            <a:r>
              <a:rPr lang="en-US" dirty="0" smtClean="0"/>
              <a:t>liquid-</a:t>
            </a:r>
          </a:p>
          <a:p>
            <a:pPr lvl="0"/>
            <a:r>
              <a:rPr lang="en-US" dirty="0" smtClean="0"/>
              <a:t>phase</a:t>
            </a:r>
            <a:r>
              <a:rPr lang="en-US" dirty="0"/>
              <a:t>, catalytic reaction A→B was carried out in a PBR using the indicated catalyst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T, </a:t>
            </a:r>
            <a:r>
              <a:rPr lang="en-US" dirty="0"/>
              <a:t>and </a:t>
            </a:r>
            <a:r>
              <a:rPr lang="en-US" dirty="0" smtClean="0"/>
              <a:t>F</a:t>
            </a:r>
            <a:r>
              <a:rPr lang="en-US" baseline="-25000" dirty="0" smtClean="0"/>
              <a:t>T0</a:t>
            </a:r>
            <a:r>
              <a:rPr lang="en-US" dirty="0" smtClean="0"/>
              <a:t>. C</a:t>
            </a:r>
            <a:r>
              <a:rPr lang="en-US" baseline="-25000" dirty="0" smtClean="0"/>
              <a:t>A0</a:t>
            </a:r>
            <a:r>
              <a:rPr lang="en-US" dirty="0" smtClean="0"/>
              <a:t> was the same in each tria</a:t>
            </a:r>
            <a:r>
              <a:rPr lang="en-US" dirty="0"/>
              <a:t>l</a:t>
            </a:r>
            <a:r>
              <a:rPr lang="en-US" dirty="0" smtClean="0"/>
              <a:t>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42900" y="887422"/>
          <a:ext cx="845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" y="3962400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</a:rPr>
              <a:t>Which</a:t>
            </a:r>
            <a:r>
              <a:rPr lang="en-US" dirty="0">
                <a:solidFill>
                  <a:srgbClr val="0000FF"/>
                </a:solidFill>
                <a:cs typeface="Arial"/>
              </a:rPr>
              <a:t>, if any,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of </a:t>
            </a:r>
            <a:r>
              <a:rPr lang="en-US" dirty="0">
                <a:solidFill>
                  <a:srgbClr val="0000FF"/>
                </a:solidFill>
                <a:cs typeface="Arial"/>
              </a:rPr>
              <a:t>the conditions shown (flow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rates, T, and 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  <a:cs typeface="Arial"/>
              </a:rPr>
              <a:t>p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) </a:t>
            </a:r>
            <a:r>
              <a:rPr lang="en-US" dirty="0">
                <a:solidFill>
                  <a:srgbClr val="0000FF"/>
                </a:solidFill>
                <a:cs typeface="Arial"/>
              </a:rPr>
              <a:t>is the reaction limited by </a:t>
            </a:r>
            <a:r>
              <a:rPr lang="en-US" b="1" dirty="0" smtClean="0">
                <a:solidFill>
                  <a:srgbClr val="0000FF"/>
                </a:solidFill>
                <a:cs typeface="Arial"/>
              </a:rPr>
              <a:t>internal </a:t>
            </a:r>
            <a:r>
              <a:rPr lang="en-US" b="1" dirty="0">
                <a:solidFill>
                  <a:srgbClr val="0000FF"/>
                </a:solidFill>
                <a:cs typeface="Arial"/>
              </a:rPr>
              <a:t>diffusion?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828800" y="1013012"/>
            <a:ext cx="457200" cy="2465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5562600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Trial with </a:t>
            </a:r>
            <a:r>
              <a:rPr lang="en-US" dirty="0" smtClean="0">
                <a:solidFill>
                  <a:srgbClr val="FF0000"/>
                </a:solidFill>
              </a:rPr>
              <a:t>T = 400K, </a:t>
            </a:r>
            <a:r>
              <a:rPr lang="en-US" u="sng" dirty="0" err="1" smtClean="0">
                <a:solidFill>
                  <a:srgbClr val="FF0000"/>
                </a:solidFill>
              </a:rPr>
              <a:t>d</a:t>
            </a:r>
            <a:r>
              <a:rPr lang="en-US" u="sng" baseline="-25000" dirty="0" err="1" smtClean="0">
                <a:solidFill>
                  <a:srgbClr val="FF0000"/>
                </a:solidFill>
              </a:rPr>
              <a:t>p</a:t>
            </a:r>
            <a:r>
              <a:rPr lang="en-US" u="sng" dirty="0" smtClean="0">
                <a:solidFill>
                  <a:srgbClr val="FF0000"/>
                </a:solidFill>
              </a:rPr>
              <a:t>= 0.2 cm</a:t>
            </a:r>
            <a:r>
              <a:rPr lang="en-US" dirty="0" smtClean="0">
                <a:solidFill>
                  <a:srgbClr val="FF0000"/>
                </a:solidFill>
              </a:rPr>
              <a:t> &amp; F</a:t>
            </a:r>
            <a:r>
              <a:rPr lang="en-US" baseline="-25000" dirty="0" smtClean="0">
                <a:solidFill>
                  <a:srgbClr val="FF0000"/>
                </a:solidFill>
              </a:rPr>
              <a:t>T0</a:t>
            </a:r>
            <a:r>
              <a:rPr lang="en-US" dirty="0" smtClean="0">
                <a:solidFill>
                  <a:srgbClr val="FF0000"/>
                </a:solidFill>
              </a:rPr>
              <a:t>= 3500 </a:t>
            </a:r>
            <a:r>
              <a:rPr lang="en-US" dirty="0" err="1" smtClean="0">
                <a:solidFill>
                  <a:srgbClr val="FF0000"/>
                </a:solidFill>
              </a:rPr>
              <a:t>mol</a:t>
            </a:r>
            <a:r>
              <a:rPr lang="en-US" dirty="0" smtClean="0">
                <a:solidFill>
                  <a:srgbClr val="FF0000"/>
                </a:solidFill>
              </a:rPr>
              <a:t>/h </a:t>
            </a:r>
            <a:r>
              <a:rPr lang="en-US" dirty="0" smtClean="0"/>
              <a:t>has a lower rate than the trial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T = 400K, </a:t>
            </a:r>
            <a:r>
              <a:rPr lang="en-US" u="sng" dirty="0" err="1">
                <a:solidFill>
                  <a:srgbClr val="FF0000"/>
                </a:solidFill>
              </a:rPr>
              <a:t>d</a:t>
            </a:r>
            <a:r>
              <a:rPr lang="en-US" u="sng" baseline="-25000" dirty="0" err="1">
                <a:solidFill>
                  <a:srgbClr val="FF0000"/>
                </a:solidFill>
              </a:rPr>
              <a:t>p</a:t>
            </a:r>
            <a:r>
              <a:rPr lang="en-US" u="sng" dirty="0">
                <a:solidFill>
                  <a:srgbClr val="FF0000"/>
                </a:solidFill>
              </a:rPr>
              <a:t>= </a:t>
            </a:r>
            <a:r>
              <a:rPr lang="en-US" u="sng" dirty="0" smtClean="0">
                <a:solidFill>
                  <a:srgbClr val="FF0000"/>
                </a:solidFill>
              </a:rPr>
              <a:t>0.1 </a:t>
            </a:r>
            <a:r>
              <a:rPr lang="en-US" u="sng" dirty="0">
                <a:solidFill>
                  <a:srgbClr val="FF0000"/>
                </a:solidFill>
              </a:rPr>
              <a:t>cm</a:t>
            </a:r>
            <a:r>
              <a:rPr lang="en-US" dirty="0">
                <a:solidFill>
                  <a:srgbClr val="FF0000"/>
                </a:solidFill>
              </a:rPr>
              <a:t> &amp; F</a:t>
            </a:r>
            <a:r>
              <a:rPr lang="en-US" baseline="-25000" dirty="0">
                <a:solidFill>
                  <a:srgbClr val="FF0000"/>
                </a:solidFill>
              </a:rPr>
              <a:t>T0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3500 </a:t>
            </a:r>
            <a:r>
              <a:rPr lang="en-US" dirty="0" err="1" smtClean="0">
                <a:solidFill>
                  <a:srgbClr val="FF0000"/>
                </a:solidFill>
              </a:rPr>
              <a:t>mol</a:t>
            </a:r>
            <a:r>
              <a:rPr lang="en-US" dirty="0" smtClean="0">
                <a:solidFill>
                  <a:srgbClr val="FF0000"/>
                </a:solidFill>
              </a:rPr>
              <a:t>/h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304826" y="1181100"/>
            <a:ext cx="39624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" y="6208931"/>
            <a:ext cx="908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/>
              </a:rPr>
              <a:t>Thus, rate is </a:t>
            </a:r>
            <a:r>
              <a:rPr lang="en-US" dirty="0">
                <a:cs typeface="Arial"/>
              </a:rPr>
              <a:t>limited by </a:t>
            </a:r>
            <a:r>
              <a:rPr lang="en-US" dirty="0" smtClean="0">
                <a:cs typeface="Arial"/>
              </a:rPr>
              <a:t>internal </a:t>
            </a:r>
            <a:r>
              <a:rPr lang="en-US" dirty="0">
                <a:cs typeface="Arial"/>
              </a:rPr>
              <a:t>diffusion </a:t>
            </a:r>
            <a:r>
              <a:rPr lang="en-US" dirty="0" smtClean="0">
                <a:cs typeface="Arial"/>
              </a:rPr>
              <a:t>when </a:t>
            </a:r>
            <a:r>
              <a:rPr lang="en-US" dirty="0">
                <a:solidFill>
                  <a:srgbClr val="FF0000"/>
                </a:solidFill>
              </a:rPr>
              <a:t>T = 400K, 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= 0.2 cm &amp; F</a:t>
            </a:r>
            <a:r>
              <a:rPr lang="en-US" baseline="-25000" dirty="0">
                <a:solidFill>
                  <a:srgbClr val="FF0000"/>
                </a:solidFill>
              </a:rPr>
              <a:t>T0</a:t>
            </a:r>
            <a:r>
              <a:rPr lang="en-US" dirty="0">
                <a:solidFill>
                  <a:srgbClr val="FF0000"/>
                </a:solidFill>
              </a:rPr>
              <a:t>= 3500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/h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1285" y="2965216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diff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lim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881351" y="2745340"/>
            <a:ext cx="1237773" cy="338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 smtClean="0">
                <a:solidFill>
                  <a:schemeClr val="tx1"/>
                </a:solidFill>
              </a:rPr>
              <a:t>ext</a:t>
            </a:r>
            <a:r>
              <a:rPr lang="en-US" sz="1600" b="1" dirty="0" smtClean="0">
                <a:solidFill>
                  <a:schemeClr val="tx1"/>
                </a:solidFill>
              </a:rPr>
              <a:t> diff </a:t>
            </a:r>
            <a:r>
              <a:rPr lang="en-US" sz="1600" b="1" dirty="0" err="1" smtClean="0">
                <a:solidFill>
                  <a:schemeClr val="tx1"/>
                </a:solidFill>
              </a:rPr>
              <a:t>lim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7144" y="2122530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683"/>
                </a:solidFill>
              </a:rPr>
              <a:t>ext</a:t>
            </a:r>
            <a:r>
              <a:rPr lang="en-US" sz="1600" b="1" dirty="0" smtClean="0">
                <a:solidFill>
                  <a:srgbClr val="008683"/>
                </a:solidFill>
              </a:rPr>
              <a:t> diff </a:t>
            </a:r>
            <a:r>
              <a:rPr lang="en-US" sz="1600" b="1" dirty="0" err="1" smtClean="0">
                <a:solidFill>
                  <a:srgbClr val="008683"/>
                </a:solidFill>
              </a:rPr>
              <a:t>lim</a:t>
            </a:r>
            <a:endParaRPr lang="en-US" sz="1600" b="1" dirty="0" smtClean="0">
              <a:solidFill>
                <a:srgbClr val="00868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1351" y="191410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</a:rPr>
              <a:t> diff </a:t>
            </a:r>
            <a:r>
              <a:rPr lang="en-US" sz="1600" b="1" dirty="0" err="1" smtClean="0">
                <a:solidFill>
                  <a:srgbClr val="FF0000"/>
                </a:solidFill>
              </a:rPr>
              <a:t>lim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3356" y="169657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int</a:t>
            </a:r>
            <a:r>
              <a:rPr lang="en-US" sz="1600" b="1" dirty="0" smtClean="0">
                <a:solidFill>
                  <a:srgbClr val="0000FF"/>
                </a:solidFill>
              </a:rPr>
              <a:t> diff </a:t>
            </a:r>
            <a:r>
              <a:rPr lang="en-US" sz="1600" b="1" dirty="0" err="1" smtClean="0">
                <a:solidFill>
                  <a:srgbClr val="0000FF"/>
                </a:solidFill>
              </a:rPr>
              <a:t>lim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7703" y="1358017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int</a:t>
            </a:r>
            <a:r>
              <a:rPr lang="en-US" sz="1600" b="1" dirty="0" smtClean="0">
                <a:solidFill>
                  <a:srgbClr val="0000FF"/>
                </a:solidFill>
              </a:rPr>
              <a:t> diff </a:t>
            </a:r>
            <a:r>
              <a:rPr lang="en-US" sz="1600" b="1" dirty="0" err="1" smtClean="0">
                <a:solidFill>
                  <a:srgbClr val="0000FF"/>
                </a:solidFill>
              </a:rPr>
              <a:t>lim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880" y="4495800"/>
            <a:ext cx="8900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Internal </a:t>
            </a:r>
            <a:r>
              <a:rPr lang="en-US" dirty="0">
                <a:solidFill>
                  <a:srgbClr val="7030A0"/>
                </a:solidFill>
              </a:rPr>
              <a:t>diffusion </a:t>
            </a:r>
            <a:r>
              <a:rPr lang="en-US" dirty="0" smtClean="0">
                <a:solidFill>
                  <a:srgbClr val="7030A0"/>
                </a:solidFill>
              </a:rPr>
              <a:t>limits the observed rate when decreasing </a:t>
            </a:r>
            <a:r>
              <a:rPr lang="en-US" dirty="0" err="1" smtClean="0">
                <a:solidFill>
                  <a:srgbClr val="7030A0"/>
                </a:solidFill>
              </a:rPr>
              <a:t>d</a:t>
            </a:r>
            <a:r>
              <a:rPr lang="en-US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increases –</a:t>
            </a:r>
            <a:r>
              <a:rPr lang="en-US" dirty="0" err="1" smtClean="0">
                <a:solidFill>
                  <a:srgbClr val="7030A0"/>
                </a:solidFill>
              </a:rPr>
              <a:t>r’</a:t>
            </a:r>
            <a:r>
              <a:rPr lang="en-US" baseline="-25000" dirty="0" err="1" smtClean="0">
                <a:solidFill>
                  <a:srgbClr val="7030A0"/>
                </a:solidFill>
              </a:rPr>
              <a:t>A</a:t>
            </a:r>
            <a:endParaRPr lang="en-US" baseline="-250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Need to find the points that have the same T. If the rate increases when </a:t>
            </a:r>
            <a:r>
              <a:rPr lang="en-US" dirty="0" err="1">
                <a:solidFill>
                  <a:srgbClr val="7030A0"/>
                </a:solidFill>
              </a:rPr>
              <a:t>d</a:t>
            </a:r>
            <a:r>
              <a:rPr lang="en-US" baseline="-25000" dirty="0" err="1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decreases but does not change with </a:t>
            </a:r>
            <a:r>
              <a:rPr lang="en-US" dirty="0">
                <a:solidFill>
                  <a:srgbClr val="7030A0"/>
                </a:solidFill>
              </a:rPr>
              <a:t>F</a:t>
            </a:r>
            <a:r>
              <a:rPr lang="en-US" baseline="-25000" dirty="0">
                <a:solidFill>
                  <a:srgbClr val="7030A0"/>
                </a:solidFill>
              </a:rPr>
              <a:t>T0</a:t>
            </a:r>
            <a:r>
              <a:rPr lang="en-US" dirty="0" smtClean="0">
                <a:solidFill>
                  <a:srgbClr val="7030A0"/>
                </a:solidFill>
              </a:rPr>
              <a:t>, the trial at the </a:t>
            </a:r>
            <a:r>
              <a:rPr lang="en-US" b="1" i="1" dirty="0" smtClean="0">
                <a:solidFill>
                  <a:srgbClr val="7030A0"/>
                </a:solidFill>
              </a:rPr>
              <a:t>larger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d</a:t>
            </a:r>
            <a:r>
              <a:rPr lang="en-US" b="1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is limited by internal diffusion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4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4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graph below shows the reaction rates obtained when the irreversible, </a:t>
            </a:r>
            <a:r>
              <a:rPr lang="en-US" dirty="0" smtClean="0"/>
              <a:t>liquid-</a:t>
            </a:r>
          </a:p>
          <a:p>
            <a:pPr lvl="0"/>
            <a:r>
              <a:rPr lang="en-US" dirty="0" smtClean="0"/>
              <a:t>phase</a:t>
            </a:r>
            <a:r>
              <a:rPr lang="en-US" dirty="0"/>
              <a:t>, catalytic reaction A→B was carried out in a PBR using the indicated catalyst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T, </a:t>
            </a:r>
            <a:r>
              <a:rPr lang="en-US" dirty="0"/>
              <a:t>and </a:t>
            </a:r>
            <a:r>
              <a:rPr lang="en-US" dirty="0" smtClean="0"/>
              <a:t>F</a:t>
            </a:r>
            <a:r>
              <a:rPr lang="en-US" baseline="-25000" dirty="0" smtClean="0"/>
              <a:t>T0</a:t>
            </a:r>
            <a:r>
              <a:rPr lang="en-US" dirty="0" smtClean="0"/>
              <a:t>. C</a:t>
            </a:r>
            <a:r>
              <a:rPr lang="en-US" baseline="-25000" dirty="0" smtClean="0"/>
              <a:t>A0</a:t>
            </a:r>
            <a:r>
              <a:rPr lang="en-US" dirty="0" smtClean="0"/>
              <a:t> was the same in each tria</a:t>
            </a:r>
            <a:r>
              <a:rPr lang="en-US" dirty="0"/>
              <a:t>l</a:t>
            </a:r>
            <a:r>
              <a:rPr lang="en-US" dirty="0" smtClean="0"/>
              <a:t>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42900" y="887422"/>
          <a:ext cx="845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" y="3962400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</a:rPr>
              <a:t>Which</a:t>
            </a:r>
            <a:r>
              <a:rPr lang="en-US" dirty="0">
                <a:solidFill>
                  <a:srgbClr val="0000FF"/>
                </a:solidFill>
                <a:cs typeface="Arial"/>
              </a:rPr>
              <a:t>, if any,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of </a:t>
            </a:r>
            <a:r>
              <a:rPr lang="en-US" dirty="0">
                <a:solidFill>
                  <a:srgbClr val="0000FF"/>
                </a:solidFill>
                <a:cs typeface="Arial"/>
              </a:rPr>
              <a:t>the conditions shown (flow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rates, T, and 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  <a:cs typeface="Arial"/>
              </a:rPr>
              <a:t>p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) </a:t>
            </a:r>
            <a:r>
              <a:rPr lang="en-US" dirty="0">
                <a:solidFill>
                  <a:srgbClr val="0000FF"/>
                </a:solidFill>
                <a:cs typeface="Arial"/>
              </a:rPr>
              <a:t>is the reaction limited by </a:t>
            </a:r>
            <a:r>
              <a:rPr lang="en-US" b="1" dirty="0" smtClean="0">
                <a:solidFill>
                  <a:srgbClr val="0000FF"/>
                </a:solidFill>
                <a:cs typeface="Arial"/>
              </a:rPr>
              <a:t>internal </a:t>
            </a:r>
            <a:r>
              <a:rPr lang="en-US" b="1" dirty="0">
                <a:solidFill>
                  <a:srgbClr val="0000FF"/>
                </a:solidFill>
                <a:cs typeface="Arial"/>
              </a:rPr>
              <a:t>diffusion?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828800" y="1013012"/>
            <a:ext cx="457200" cy="24653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5562600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Trial with </a:t>
            </a:r>
            <a:r>
              <a:rPr lang="en-US" dirty="0" smtClean="0">
                <a:solidFill>
                  <a:srgbClr val="0000FF"/>
                </a:solidFill>
              </a:rPr>
              <a:t>T = 400K, </a:t>
            </a:r>
            <a:r>
              <a:rPr lang="en-US" u="sng" dirty="0" err="1" smtClean="0">
                <a:solidFill>
                  <a:srgbClr val="0000FF"/>
                </a:solidFill>
              </a:rPr>
              <a:t>d</a:t>
            </a:r>
            <a:r>
              <a:rPr lang="en-US" u="sng" baseline="-25000" dirty="0" err="1" smtClean="0">
                <a:solidFill>
                  <a:srgbClr val="0000FF"/>
                </a:solidFill>
              </a:rPr>
              <a:t>p</a:t>
            </a:r>
            <a:r>
              <a:rPr lang="en-US" u="sng" dirty="0" smtClean="0">
                <a:solidFill>
                  <a:srgbClr val="0000FF"/>
                </a:solidFill>
              </a:rPr>
              <a:t>= 0.2 cm</a:t>
            </a:r>
            <a:r>
              <a:rPr lang="en-US" dirty="0" smtClean="0">
                <a:solidFill>
                  <a:srgbClr val="0000FF"/>
                </a:solidFill>
              </a:rPr>
              <a:t> &amp; F</a:t>
            </a:r>
            <a:r>
              <a:rPr lang="en-US" baseline="-25000" dirty="0" smtClean="0">
                <a:solidFill>
                  <a:srgbClr val="0000FF"/>
                </a:solidFill>
              </a:rPr>
              <a:t>T0</a:t>
            </a:r>
            <a:r>
              <a:rPr lang="en-US" dirty="0" smtClean="0">
                <a:solidFill>
                  <a:srgbClr val="0000FF"/>
                </a:solidFill>
              </a:rPr>
              <a:t>= 4000 </a:t>
            </a:r>
            <a:r>
              <a:rPr lang="en-US" dirty="0" err="1" smtClean="0">
                <a:solidFill>
                  <a:srgbClr val="0000FF"/>
                </a:solidFill>
              </a:rPr>
              <a:t>mol</a:t>
            </a:r>
            <a:r>
              <a:rPr lang="en-US" dirty="0" smtClean="0">
                <a:solidFill>
                  <a:srgbClr val="0000FF"/>
                </a:solidFill>
              </a:rPr>
              <a:t>/h </a:t>
            </a:r>
            <a:r>
              <a:rPr lang="en-US" dirty="0" smtClean="0"/>
              <a:t>has a lower rate than the trial </a:t>
            </a:r>
            <a:r>
              <a:rPr lang="en-US" dirty="0"/>
              <a:t>with </a:t>
            </a:r>
            <a:r>
              <a:rPr lang="en-US" dirty="0">
                <a:solidFill>
                  <a:srgbClr val="0000FF"/>
                </a:solidFill>
              </a:rPr>
              <a:t>T = 400K, </a:t>
            </a:r>
            <a:r>
              <a:rPr lang="en-US" u="sng" dirty="0" err="1">
                <a:solidFill>
                  <a:srgbClr val="0000FF"/>
                </a:solidFill>
              </a:rPr>
              <a:t>d</a:t>
            </a:r>
            <a:r>
              <a:rPr lang="en-US" u="sng" baseline="-25000" dirty="0" err="1">
                <a:solidFill>
                  <a:srgbClr val="0000FF"/>
                </a:solidFill>
              </a:rPr>
              <a:t>p</a:t>
            </a:r>
            <a:r>
              <a:rPr lang="en-US" u="sng" dirty="0">
                <a:solidFill>
                  <a:srgbClr val="0000FF"/>
                </a:solidFill>
              </a:rPr>
              <a:t>= </a:t>
            </a:r>
            <a:r>
              <a:rPr lang="en-US" u="sng" dirty="0" smtClean="0">
                <a:solidFill>
                  <a:srgbClr val="0000FF"/>
                </a:solidFill>
              </a:rPr>
              <a:t>0.1 </a:t>
            </a:r>
            <a:r>
              <a:rPr lang="en-US" u="sng" dirty="0">
                <a:solidFill>
                  <a:srgbClr val="0000FF"/>
                </a:solidFill>
              </a:rPr>
              <a:t>cm</a:t>
            </a:r>
            <a:r>
              <a:rPr lang="en-US" dirty="0">
                <a:solidFill>
                  <a:srgbClr val="0000FF"/>
                </a:solidFill>
              </a:rPr>
              <a:t> &amp; F</a:t>
            </a:r>
            <a:r>
              <a:rPr lang="en-US" baseline="-25000" dirty="0">
                <a:solidFill>
                  <a:srgbClr val="0000FF"/>
                </a:solidFill>
              </a:rPr>
              <a:t>T0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</a:rPr>
              <a:t>4000 </a:t>
            </a:r>
            <a:r>
              <a:rPr lang="en-US" dirty="0" err="1" smtClean="0">
                <a:solidFill>
                  <a:srgbClr val="0000FF"/>
                </a:solidFill>
              </a:rPr>
              <a:t>mol</a:t>
            </a:r>
            <a:r>
              <a:rPr lang="en-US" dirty="0" smtClean="0">
                <a:solidFill>
                  <a:srgbClr val="0000FF"/>
                </a:solidFill>
              </a:rPr>
              <a:t>/h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300826" y="1071283"/>
            <a:ext cx="396240" cy="2286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" y="6208931"/>
            <a:ext cx="908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/>
              </a:rPr>
              <a:t>Thus, rate is </a:t>
            </a:r>
            <a:r>
              <a:rPr lang="en-US" dirty="0">
                <a:cs typeface="Arial"/>
              </a:rPr>
              <a:t>limited by </a:t>
            </a:r>
            <a:r>
              <a:rPr lang="en-US" dirty="0" smtClean="0">
                <a:cs typeface="Arial"/>
              </a:rPr>
              <a:t>internal </a:t>
            </a:r>
            <a:r>
              <a:rPr lang="en-US" dirty="0">
                <a:cs typeface="Arial"/>
              </a:rPr>
              <a:t>diffusion </a:t>
            </a:r>
            <a:r>
              <a:rPr lang="en-US" dirty="0" smtClean="0">
                <a:cs typeface="Arial"/>
              </a:rPr>
              <a:t>when </a:t>
            </a:r>
            <a:r>
              <a:rPr lang="en-US" dirty="0">
                <a:solidFill>
                  <a:srgbClr val="0000FF"/>
                </a:solidFill>
              </a:rPr>
              <a:t>T = 400K, </a:t>
            </a:r>
            <a:r>
              <a:rPr lang="en-US" dirty="0" err="1">
                <a:solidFill>
                  <a:srgbClr val="0000FF"/>
                </a:solidFill>
              </a:rPr>
              <a:t>d</a:t>
            </a:r>
            <a:r>
              <a:rPr lang="en-US" baseline="-25000" dirty="0" err="1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</a:rPr>
              <a:t>0.2 </a:t>
            </a:r>
            <a:r>
              <a:rPr lang="en-US" dirty="0">
                <a:solidFill>
                  <a:srgbClr val="0000FF"/>
                </a:solidFill>
              </a:rPr>
              <a:t>cm &amp; F</a:t>
            </a:r>
            <a:r>
              <a:rPr lang="en-US" baseline="-25000" dirty="0">
                <a:solidFill>
                  <a:srgbClr val="0000FF"/>
                </a:solidFill>
              </a:rPr>
              <a:t>T0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</a:rPr>
              <a:t>4000 </a:t>
            </a:r>
            <a:r>
              <a:rPr lang="en-US" dirty="0" err="1">
                <a:solidFill>
                  <a:srgbClr val="0000FF"/>
                </a:solidFill>
              </a:rPr>
              <a:t>mol</a:t>
            </a:r>
            <a:r>
              <a:rPr lang="en-US" dirty="0">
                <a:solidFill>
                  <a:srgbClr val="0000FF"/>
                </a:solidFill>
              </a:rPr>
              <a:t>/h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1285" y="2965216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diff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lim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881351" y="2745340"/>
            <a:ext cx="1237773" cy="338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 smtClean="0">
                <a:solidFill>
                  <a:schemeClr val="tx1"/>
                </a:solidFill>
              </a:rPr>
              <a:t>ext</a:t>
            </a:r>
            <a:r>
              <a:rPr lang="en-US" sz="1600" b="1" dirty="0" smtClean="0">
                <a:solidFill>
                  <a:schemeClr val="tx1"/>
                </a:solidFill>
              </a:rPr>
              <a:t> diff </a:t>
            </a:r>
            <a:r>
              <a:rPr lang="en-US" sz="1600" b="1" dirty="0" err="1" smtClean="0">
                <a:solidFill>
                  <a:schemeClr val="tx1"/>
                </a:solidFill>
              </a:rPr>
              <a:t>lim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7144" y="2122530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683"/>
                </a:solidFill>
              </a:rPr>
              <a:t>ext</a:t>
            </a:r>
            <a:r>
              <a:rPr lang="en-US" sz="1600" b="1" dirty="0" smtClean="0">
                <a:solidFill>
                  <a:srgbClr val="008683"/>
                </a:solidFill>
              </a:rPr>
              <a:t> diff </a:t>
            </a:r>
            <a:r>
              <a:rPr lang="en-US" sz="1600" b="1" dirty="0" err="1" smtClean="0">
                <a:solidFill>
                  <a:srgbClr val="008683"/>
                </a:solidFill>
              </a:rPr>
              <a:t>lim</a:t>
            </a:r>
            <a:endParaRPr lang="en-US" sz="1600" b="1" dirty="0" smtClean="0">
              <a:solidFill>
                <a:srgbClr val="00868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1351" y="191410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</a:rPr>
              <a:t> diff </a:t>
            </a:r>
            <a:r>
              <a:rPr lang="en-US" sz="1600" b="1" dirty="0" err="1" smtClean="0">
                <a:solidFill>
                  <a:srgbClr val="FF0000"/>
                </a:solidFill>
              </a:rPr>
              <a:t>lim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3356" y="169657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int</a:t>
            </a:r>
            <a:r>
              <a:rPr lang="en-US" sz="1600" b="1" dirty="0" smtClean="0">
                <a:solidFill>
                  <a:srgbClr val="0000FF"/>
                </a:solidFill>
              </a:rPr>
              <a:t> diff </a:t>
            </a:r>
            <a:r>
              <a:rPr lang="en-US" sz="1600" b="1" dirty="0" err="1" smtClean="0">
                <a:solidFill>
                  <a:srgbClr val="0000FF"/>
                </a:solidFill>
              </a:rPr>
              <a:t>lim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1810" y="1352619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</a:rPr>
              <a:t> diff </a:t>
            </a:r>
            <a:r>
              <a:rPr lang="en-US" sz="1600" b="1" dirty="0" err="1" smtClean="0">
                <a:solidFill>
                  <a:srgbClr val="FF0000"/>
                </a:solidFill>
              </a:rPr>
              <a:t>lim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3214" y="1352619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int</a:t>
            </a:r>
            <a:r>
              <a:rPr lang="en-US" sz="1600" b="1" dirty="0" smtClean="0">
                <a:solidFill>
                  <a:srgbClr val="0000FF"/>
                </a:solidFill>
              </a:rPr>
              <a:t> diff </a:t>
            </a:r>
            <a:r>
              <a:rPr lang="en-US" sz="1600" b="1" dirty="0" err="1" smtClean="0">
                <a:solidFill>
                  <a:srgbClr val="0000FF"/>
                </a:solidFill>
              </a:rPr>
              <a:t>lim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880" y="4495800"/>
            <a:ext cx="8900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Internal </a:t>
            </a:r>
            <a:r>
              <a:rPr lang="en-US" dirty="0">
                <a:solidFill>
                  <a:srgbClr val="7030A0"/>
                </a:solidFill>
              </a:rPr>
              <a:t>diffusion </a:t>
            </a:r>
            <a:r>
              <a:rPr lang="en-US" dirty="0" smtClean="0">
                <a:solidFill>
                  <a:srgbClr val="7030A0"/>
                </a:solidFill>
              </a:rPr>
              <a:t>limits the observed rate when decreasing </a:t>
            </a:r>
            <a:r>
              <a:rPr lang="en-US" dirty="0" err="1" smtClean="0">
                <a:solidFill>
                  <a:srgbClr val="7030A0"/>
                </a:solidFill>
              </a:rPr>
              <a:t>d</a:t>
            </a:r>
            <a:r>
              <a:rPr lang="en-US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increases –</a:t>
            </a:r>
            <a:r>
              <a:rPr lang="en-US" dirty="0" err="1" smtClean="0">
                <a:solidFill>
                  <a:srgbClr val="7030A0"/>
                </a:solidFill>
              </a:rPr>
              <a:t>r’</a:t>
            </a:r>
            <a:r>
              <a:rPr lang="en-US" baseline="-25000" dirty="0" err="1" smtClean="0">
                <a:solidFill>
                  <a:srgbClr val="7030A0"/>
                </a:solidFill>
              </a:rPr>
              <a:t>A</a:t>
            </a:r>
            <a:endParaRPr lang="en-US" baseline="-250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Need to find the points that have the same T. If the rate increases when </a:t>
            </a:r>
            <a:r>
              <a:rPr lang="en-US" dirty="0" err="1">
                <a:solidFill>
                  <a:srgbClr val="7030A0"/>
                </a:solidFill>
              </a:rPr>
              <a:t>d</a:t>
            </a:r>
            <a:r>
              <a:rPr lang="en-US" baseline="-25000" dirty="0" err="1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decreases but does not change with </a:t>
            </a:r>
            <a:r>
              <a:rPr lang="en-US" dirty="0">
                <a:solidFill>
                  <a:srgbClr val="7030A0"/>
                </a:solidFill>
              </a:rPr>
              <a:t>F</a:t>
            </a:r>
            <a:r>
              <a:rPr lang="en-US" baseline="-25000" dirty="0">
                <a:solidFill>
                  <a:srgbClr val="7030A0"/>
                </a:solidFill>
              </a:rPr>
              <a:t>T0</a:t>
            </a:r>
            <a:r>
              <a:rPr lang="en-US" dirty="0" smtClean="0">
                <a:solidFill>
                  <a:srgbClr val="7030A0"/>
                </a:solidFill>
              </a:rPr>
              <a:t>, the trial at the </a:t>
            </a:r>
            <a:r>
              <a:rPr lang="en-US" b="1" i="1" dirty="0" smtClean="0">
                <a:solidFill>
                  <a:srgbClr val="7030A0"/>
                </a:solidFill>
              </a:rPr>
              <a:t>larger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d</a:t>
            </a:r>
            <a:r>
              <a:rPr lang="en-US" b="1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is limited by internal diffusion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4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graph below shows the reaction rates obtained when the irreversible, </a:t>
            </a:r>
            <a:r>
              <a:rPr lang="en-US" dirty="0" smtClean="0"/>
              <a:t>liquid-</a:t>
            </a:r>
          </a:p>
          <a:p>
            <a:pPr lvl="0"/>
            <a:r>
              <a:rPr lang="en-US" dirty="0" smtClean="0"/>
              <a:t>phase</a:t>
            </a:r>
            <a:r>
              <a:rPr lang="en-US" dirty="0"/>
              <a:t>, catalytic reaction A→B was carried out in a PBR using the indicated catalyst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T, </a:t>
            </a:r>
            <a:r>
              <a:rPr lang="en-US" dirty="0"/>
              <a:t>and </a:t>
            </a:r>
            <a:r>
              <a:rPr lang="en-US" dirty="0" smtClean="0"/>
              <a:t>F</a:t>
            </a:r>
            <a:r>
              <a:rPr lang="en-US" baseline="-25000" dirty="0" smtClean="0"/>
              <a:t>T0</a:t>
            </a:r>
            <a:r>
              <a:rPr lang="en-US" dirty="0" smtClean="0"/>
              <a:t>. C</a:t>
            </a:r>
            <a:r>
              <a:rPr lang="en-US" baseline="-25000" dirty="0" smtClean="0"/>
              <a:t>A0</a:t>
            </a:r>
            <a:r>
              <a:rPr lang="en-US" dirty="0" smtClean="0"/>
              <a:t> was the same in each tria</a:t>
            </a:r>
            <a:r>
              <a:rPr lang="en-US" dirty="0"/>
              <a:t>l</a:t>
            </a:r>
            <a:r>
              <a:rPr lang="en-US" dirty="0" smtClean="0"/>
              <a:t>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42900" y="887422"/>
          <a:ext cx="845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" y="3962400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</a:rPr>
              <a:t>Which</a:t>
            </a:r>
            <a:r>
              <a:rPr lang="en-US" dirty="0">
                <a:solidFill>
                  <a:srgbClr val="0000FF"/>
                </a:solidFill>
                <a:cs typeface="Arial"/>
              </a:rPr>
              <a:t>, if any,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of </a:t>
            </a:r>
            <a:r>
              <a:rPr lang="en-US" dirty="0">
                <a:solidFill>
                  <a:srgbClr val="0000FF"/>
                </a:solidFill>
                <a:cs typeface="Arial"/>
              </a:rPr>
              <a:t>the conditions shown (flow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rates, T, and 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  <a:cs typeface="Arial"/>
              </a:rPr>
              <a:t>p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) </a:t>
            </a:r>
            <a:r>
              <a:rPr lang="en-US" dirty="0">
                <a:solidFill>
                  <a:srgbClr val="0000FF"/>
                </a:solidFill>
                <a:cs typeface="Arial"/>
              </a:rPr>
              <a:t>is the reaction limited by </a:t>
            </a:r>
            <a:r>
              <a:rPr lang="en-US" b="1" dirty="0" smtClean="0">
                <a:solidFill>
                  <a:srgbClr val="0000FF"/>
                </a:solidFill>
                <a:cs typeface="Arial"/>
              </a:rPr>
              <a:t>internal </a:t>
            </a:r>
            <a:r>
              <a:rPr lang="en-US" b="1" dirty="0">
                <a:solidFill>
                  <a:srgbClr val="0000FF"/>
                </a:solidFill>
                <a:cs typeface="Arial"/>
              </a:rPr>
              <a:t>diffusion?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524000" y="1376083"/>
            <a:ext cx="0" cy="3657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5562600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Trial with </a:t>
            </a:r>
            <a:r>
              <a:rPr lang="en-US" dirty="0" smtClean="0">
                <a:solidFill>
                  <a:srgbClr val="FF0000"/>
                </a:solidFill>
              </a:rPr>
              <a:t>T = 400K, </a:t>
            </a:r>
            <a:r>
              <a:rPr lang="en-US" u="sng" dirty="0" err="1" smtClean="0">
                <a:solidFill>
                  <a:srgbClr val="FF0000"/>
                </a:solidFill>
              </a:rPr>
              <a:t>d</a:t>
            </a:r>
            <a:r>
              <a:rPr lang="en-US" u="sng" baseline="-25000" dirty="0" err="1" smtClean="0">
                <a:solidFill>
                  <a:srgbClr val="FF0000"/>
                </a:solidFill>
              </a:rPr>
              <a:t>p</a:t>
            </a:r>
            <a:r>
              <a:rPr lang="en-US" u="sng" dirty="0" smtClean="0">
                <a:solidFill>
                  <a:srgbClr val="FF0000"/>
                </a:solidFill>
              </a:rPr>
              <a:t>= 0.1 cm</a:t>
            </a:r>
            <a:r>
              <a:rPr lang="en-US" dirty="0" smtClean="0">
                <a:solidFill>
                  <a:srgbClr val="FF0000"/>
                </a:solidFill>
              </a:rPr>
              <a:t> &amp; F</a:t>
            </a:r>
            <a:r>
              <a:rPr lang="en-US" baseline="-25000" dirty="0" smtClean="0">
                <a:solidFill>
                  <a:srgbClr val="FF0000"/>
                </a:solidFill>
              </a:rPr>
              <a:t>T0</a:t>
            </a:r>
            <a:r>
              <a:rPr lang="en-US" dirty="0" smtClean="0">
                <a:solidFill>
                  <a:srgbClr val="FF0000"/>
                </a:solidFill>
              </a:rPr>
              <a:t>= 3500 </a:t>
            </a:r>
            <a:r>
              <a:rPr lang="en-US" dirty="0" err="1" smtClean="0">
                <a:solidFill>
                  <a:srgbClr val="FF0000"/>
                </a:solidFill>
              </a:rPr>
              <a:t>mol</a:t>
            </a:r>
            <a:r>
              <a:rPr lang="en-US" dirty="0" smtClean="0">
                <a:solidFill>
                  <a:srgbClr val="FF0000"/>
                </a:solidFill>
              </a:rPr>
              <a:t>/h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has the SAME rate as the trial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T = 400K, </a:t>
            </a:r>
            <a:r>
              <a:rPr lang="en-US" u="sng" dirty="0" err="1">
                <a:solidFill>
                  <a:srgbClr val="FF0000"/>
                </a:solidFill>
              </a:rPr>
              <a:t>d</a:t>
            </a:r>
            <a:r>
              <a:rPr lang="en-US" u="sng" baseline="-25000" dirty="0" err="1">
                <a:solidFill>
                  <a:srgbClr val="FF0000"/>
                </a:solidFill>
              </a:rPr>
              <a:t>p</a:t>
            </a:r>
            <a:r>
              <a:rPr lang="en-US" u="sng" dirty="0">
                <a:solidFill>
                  <a:srgbClr val="FF0000"/>
                </a:solidFill>
              </a:rPr>
              <a:t>= </a:t>
            </a:r>
            <a:r>
              <a:rPr lang="en-US" u="sng" dirty="0" smtClean="0">
                <a:solidFill>
                  <a:srgbClr val="FF0000"/>
                </a:solidFill>
              </a:rPr>
              <a:t>0.05 </a:t>
            </a:r>
            <a:r>
              <a:rPr lang="en-US" u="sng" dirty="0">
                <a:solidFill>
                  <a:srgbClr val="FF0000"/>
                </a:solidFill>
              </a:rPr>
              <a:t>cm</a:t>
            </a:r>
            <a:r>
              <a:rPr lang="en-US" dirty="0">
                <a:solidFill>
                  <a:srgbClr val="FF0000"/>
                </a:solidFill>
              </a:rPr>
              <a:t> &amp; F</a:t>
            </a:r>
            <a:r>
              <a:rPr lang="en-US" baseline="-25000" dirty="0">
                <a:solidFill>
                  <a:srgbClr val="FF0000"/>
                </a:solidFill>
              </a:rPr>
              <a:t>T0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3500 </a:t>
            </a:r>
            <a:r>
              <a:rPr lang="en-US" dirty="0" err="1" smtClean="0">
                <a:solidFill>
                  <a:srgbClr val="FF0000"/>
                </a:solidFill>
              </a:rPr>
              <a:t>mol</a:t>
            </a:r>
            <a:r>
              <a:rPr lang="en-US" dirty="0" smtClean="0">
                <a:solidFill>
                  <a:srgbClr val="FF0000"/>
                </a:solidFill>
              </a:rPr>
              <a:t>/h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733499" y="1376083"/>
            <a:ext cx="0" cy="3657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" y="6208931"/>
            <a:ext cx="908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/>
              </a:rPr>
              <a:t>Thus, rate is </a:t>
            </a:r>
            <a:r>
              <a:rPr lang="en-US" dirty="0">
                <a:cs typeface="Arial"/>
              </a:rPr>
              <a:t>limited by </a:t>
            </a:r>
            <a:r>
              <a:rPr lang="en-US" dirty="0" smtClean="0">
                <a:cs typeface="Arial"/>
              </a:rPr>
              <a:t>internal </a:t>
            </a:r>
            <a:r>
              <a:rPr lang="en-US" dirty="0">
                <a:cs typeface="Arial"/>
              </a:rPr>
              <a:t>diffusion </a:t>
            </a:r>
            <a:r>
              <a:rPr lang="en-US" dirty="0" smtClean="0">
                <a:cs typeface="Arial"/>
              </a:rPr>
              <a:t>when </a:t>
            </a:r>
            <a:r>
              <a:rPr lang="en-US" dirty="0">
                <a:solidFill>
                  <a:srgbClr val="0000FF"/>
                </a:solidFill>
              </a:rPr>
              <a:t>T = 400K, </a:t>
            </a:r>
            <a:r>
              <a:rPr lang="en-US" dirty="0" err="1">
                <a:solidFill>
                  <a:srgbClr val="0000FF"/>
                </a:solidFill>
              </a:rPr>
              <a:t>d</a:t>
            </a:r>
            <a:r>
              <a:rPr lang="en-US" baseline="-25000" dirty="0" err="1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</a:rPr>
              <a:t>0.2 </a:t>
            </a:r>
            <a:r>
              <a:rPr lang="en-US" dirty="0">
                <a:solidFill>
                  <a:srgbClr val="0000FF"/>
                </a:solidFill>
              </a:rPr>
              <a:t>cm &amp; F</a:t>
            </a:r>
            <a:r>
              <a:rPr lang="en-US" baseline="-25000" dirty="0">
                <a:solidFill>
                  <a:srgbClr val="0000FF"/>
                </a:solidFill>
              </a:rPr>
              <a:t>T0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</a:rPr>
              <a:t>4000 </a:t>
            </a:r>
            <a:r>
              <a:rPr lang="en-US" dirty="0" err="1">
                <a:solidFill>
                  <a:srgbClr val="0000FF"/>
                </a:solidFill>
              </a:rPr>
              <a:t>mol</a:t>
            </a:r>
            <a:r>
              <a:rPr lang="en-US" dirty="0">
                <a:solidFill>
                  <a:srgbClr val="0000FF"/>
                </a:solidFill>
              </a:rPr>
              <a:t>/h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1285" y="2965216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diff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lim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881351" y="2745340"/>
            <a:ext cx="1237773" cy="338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 smtClean="0">
                <a:solidFill>
                  <a:schemeClr val="tx1"/>
                </a:solidFill>
              </a:rPr>
              <a:t>ext</a:t>
            </a:r>
            <a:r>
              <a:rPr lang="en-US" sz="1600" b="1" dirty="0" smtClean="0">
                <a:solidFill>
                  <a:schemeClr val="tx1"/>
                </a:solidFill>
              </a:rPr>
              <a:t> diff </a:t>
            </a:r>
            <a:r>
              <a:rPr lang="en-US" sz="1600" b="1" dirty="0" err="1" smtClean="0">
                <a:solidFill>
                  <a:schemeClr val="tx1"/>
                </a:solidFill>
              </a:rPr>
              <a:t>lim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7144" y="2122530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683"/>
                </a:solidFill>
              </a:rPr>
              <a:t>ext</a:t>
            </a:r>
            <a:r>
              <a:rPr lang="en-US" sz="1600" b="1" dirty="0" smtClean="0">
                <a:solidFill>
                  <a:srgbClr val="008683"/>
                </a:solidFill>
              </a:rPr>
              <a:t> diff </a:t>
            </a:r>
            <a:r>
              <a:rPr lang="en-US" sz="1600" b="1" dirty="0" err="1" smtClean="0">
                <a:solidFill>
                  <a:srgbClr val="008683"/>
                </a:solidFill>
              </a:rPr>
              <a:t>lim</a:t>
            </a:r>
            <a:endParaRPr lang="en-US" sz="1600" b="1" dirty="0" smtClean="0">
              <a:solidFill>
                <a:srgbClr val="00868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1351" y="191410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</a:rPr>
              <a:t> diff </a:t>
            </a:r>
            <a:r>
              <a:rPr lang="en-US" sz="1600" b="1" dirty="0" err="1" smtClean="0">
                <a:solidFill>
                  <a:srgbClr val="FF0000"/>
                </a:solidFill>
              </a:rPr>
              <a:t>lim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3356" y="169657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int</a:t>
            </a:r>
            <a:r>
              <a:rPr lang="en-US" sz="1600" b="1" dirty="0" smtClean="0">
                <a:solidFill>
                  <a:srgbClr val="0000FF"/>
                </a:solidFill>
              </a:rPr>
              <a:t> diff </a:t>
            </a:r>
            <a:r>
              <a:rPr lang="en-US" sz="1600" b="1" dirty="0" err="1" smtClean="0">
                <a:solidFill>
                  <a:srgbClr val="0000FF"/>
                </a:solidFill>
              </a:rPr>
              <a:t>lim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1810" y="1352619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</a:rPr>
              <a:t> diff </a:t>
            </a:r>
            <a:r>
              <a:rPr lang="en-US" sz="1600" b="1" dirty="0" err="1" smtClean="0">
                <a:solidFill>
                  <a:srgbClr val="FF0000"/>
                </a:solidFill>
              </a:rPr>
              <a:t>lim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3214" y="1352619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int</a:t>
            </a:r>
            <a:r>
              <a:rPr lang="en-US" sz="1600" b="1" dirty="0" smtClean="0">
                <a:solidFill>
                  <a:srgbClr val="0000FF"/>
                </a:solidFill>
              </a:rPr>
              <a:t> diff </a:t>
            </a:r>
            <a:r>
              <a:rPr lang="en-US" sz="1600" b="1" dirty="0" err="1" smtClean="0">
                <a:solidFill>
                  <a:srgbClr val="0000FF"/>
                </a:solidFill>
              </a:rPr>
              <a:t>lim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" y="6208931"/>
            <a:ext cx="9067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Arial"/>
              </a:rPr>
              <a:t>Rate is </a:t>
            </a:r>
            <a:r>
              <a:rPr lang="en-US" b="1" dirty="0" smtClean="0">
                <a:cs typeface="Arial"/>
              </a:rPr>
              <a:t>NOT</a:t>
            </a:r>
            <a:r>
              <a:rPr lang="en-US" dirty="0" smtClean="0">
                <a:cs typeface="Arial"/>
              </a:rPr>
              <a:t> limited </a:t>
            </a:r>
            <a:r>
              <a:rPr lang="en-US" dirty="0">
                <a:cs typeface="Arial"/>
              </a:rPr>
              <a:t>by </a:t>
            </a:r>
            <a:r>
              <a:rPr lang="en-US" dirty="0" smtClean="0">
                <a:cs typeface="Arial"/>
              </a:rPr>
              <a:t>internal </a:t>
            </a:r>
            <a:r>
              <a:rPr lang="en-US" dirty="0">
                <a:cs typeface="Arial"/>
              </a:rPr>
              <a:t>diffusion </a:t>
            </a:r>
            <a:r>
              <a:rPr lang="en-US" dirty="0" smtClean="0">
                <a:cs typeface="Arial"/>
              </a:rPr>
              <a:t>when </a:t>
            </a:r>
            <a:r>
              <a:rPr lang="en-US" dirty="0">
                <a:solidFill>
                  <a:srgbClr val="FF0000"/>
                </a:solidFill>
              </a:rPr>
              <a:t>T = 400K, 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0.1 </a:t>
            </a:r>
            <a:r>
              <a:rPr lang="en-US" dirty="0">
                <a:solidFill>
                  <a:srgbClr val="FF0000"/>
                </a:solidFill>
              </a:rPr>
              <a:t>cm </a:t>
            </a:r>
            <a:r>
              <a:rPr lang="en-US" dirty="0"/>
              <a:t>&amp;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baseline="-25000" dirty="0">
                <a:solidFill>
                  <a:srgbClr val="FF0000"/>
                </a:solidFill>
              </a:rPr>
              <a:t>T0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3500 </a:t>
            </a:r>
            <a:r>
              <a:rPr lang="en-US" dirty="0" err="1" smtClean="0">
                <a:solidFill>
                  <a:srgbClr val="FF0000"/>
                </a:solidFill>
              </a:rPr>
              <a:t>mol</a:t>
            </a:r>
            <a:r>
              <a:rPr lang="en-US" dirty="0" smtClean="0">
                <a:solidFill>
                  <a:srgbClr val="FF0000"/>
                </a:solidFill>
              </a:rPr>
              <a:t>/h </a:t>
            </a:r>
            <a:r>
              <a:rPr lang="en-US" dirty="0" smtClean="0"/>
              <a:t>or </a:t>
            </a:r>
            <a:r>
              <a:rPr lang="en-US" dirty="0">
                <a:solidFill>
                  <a:srgbClr val="FF0000"/>
                </a:solidFill>
              </a:rPr>
              <a:t>T = 400K, 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0.05 cm &amp; F</a:t>
            </a:r>
            <a:r>
              <a:rPr lang="en-US" baseline="-25000" dirty="0" smtClean="0">
                <a:solidFill>
                  <a:srgbClr val="FF0000"/>
                </a:solidFill>
              </a:rPr>
              <a:t>T0</a:t>
            </a:r>
            <a:r>
              <a:rPr lang="en-US" dirty="0">
                <a:solidFill>
                  <a:srgbClr val="FF0000"/>
                </a:solidFill>
              </a:rPr>
              <a:t>= 3500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/h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880" y="4495800"/>
            <a:ext cx="8900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Internal </a:t>
            </a:r>
            <a:r>
              <a:rPr lang="en-US" dirty="0">
                <a:solidFill>
                  <a:srgbClr val="7030A0"/>
                </a:solidFill>
              </a:rPr>
              <a:t>diffusion </a:t>
            </a:r>
            <a:r>
              <a:rPr lang="en-US" dirty="0" smtClean="0">
                <a:solidFill>
                  <a:srgbClr val="7030A0"/>
                </a:solidFill>
              </a:rPr>
              <a:t>limits the observed rate when decreasing </a:t>
            </a:r>
            <a:r>
              <a:rPr lang="en-US" dirty="0" err="1" smtClean="0">
                <a:solidFill>
                  <a:srgbClr val="7030A0"/>
                </a:solidFill>
              </a:rPr>
              <a:t>d</a:t>
            </a:r>
            <a:r>
              <a:rPr lang="en-US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increases –</a:t>
            </a:r>
            <a:r>
              <a:rPr lang="en-US" dirty="0" err="1" smtClean="0">
                <a:solidFill>
                  <a:srgbClr val="7030A0"/>
                </a:solidFill>
              </a:rPr>
              <a:t>r’</a:t>
            </a:r>
            <a:r>
              <a:rPr lang="en-US" baseline="-25000" dirty="0" err="1" smtClean="0">
                <a:solidFill>
                  <a:srgbClr val="7030A0"/>
                </a:solidFill>
              </a:rPr>
              <a:t>A</a:t>
            </a:r>
            <a:endParaRPr lang="en-US" baseline="-250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Need to find the points that have the same T. If the rate increases when </a:t>
            </a:r>
            <a:r>
              <a:rPr lang="en-US" dirty="0" err="1">
                <a:solidFill>
                  <a:srgbClr val="7030A0"/>
                </a:solidFill>
              </a:rPr>
              <a:t>d</a:t>
            </a:r>
            <a:r>
              <a:rPr lang="en-US" baseline="-25000" dirty="0" err="1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decreases but does not change with </a:t>
            </a:r>
            <a:r>
              <a:rPr lang="en-US" dirty="0">
                <a:solidFill>
                  <a:srgbClr val="7030A0"/>
                </a:solidFill>
              </a:rPr>
              <a:t>F</a:t>
            </a:r>
            <a:r>
              <a:rPr lang="en-US" baseline="-25000" dirty="0">
                <a:solidFill>
                  <a:srgbClr val="7030A0"/>
                </a:solidFill>
              </a:rPr>
              <a:t>T0</a:t>
            </a:r>
            <a:r>
              <a:rPr lang="en-US" dirty="0" smtClean="0">
                <a:solidFill>
                  <a:srgbClr val="7030A0"/>
                </a:solidFill>
              </a:rPr>
              <a:t>, the trial at the </a:t>
            </a:r>
            <a:r>
              <a:rPr lang="en-US" b="1" i="1" dirty="0" smtClean="0">
                <a:solidFill>
                  <a:srgbClr val="7030A0"/>
                </a:solidFill>
              </a:rPr>
              <a:t>larger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d</a:t>
            </a:r>
            <a:r>
              <a:rPr lang="en-US" b="1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is limited by internal diffusion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1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Basic Molar Balance at Spherical Pellet Surface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3192" y="162406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</a:p>
        </p:txBody>
      </p:sp>
      <p:grpSp>
        <p:nvGrpSpPr>
          <p:cNvPr id="12" name="Group 14"/>
          <p:cNvGrpSpPr/>
          <p:nvPr/>
        </p:nvGrpSpPr>
        <p:grpSpPr>
          <a:xfrm>
            <a:off x="1219200" y="1208567"/>
            <a:ext cx="1163548" cy="1200329"/>
            <a:chOff x="284252" y="1273314"/>
            <a:chExt cx="1163548" cy="1200329"/>
          </a:xfrm>
        </p:grpSpPr>
        <p:sp>
          <p:nvSpPr>
            <p:cNvPr id="3" name="TextBox 2"/>
            <p:cNvSpPr txBox="1"/>
            <p:nvPr/>
          </p:nvSpPr>
          <p:spPr>
            <a:xfrm>
              <a:off x="350178" y="1273314"/>
              <a:ext cx="1066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Flux: bulk to external  surface</a:t>
              </a:r>
            </a:p>
          </p:txBody>
        </p:sp>
        <p:sp>
          <p:nvSpPr>
            <p:cNvPr id="8" name="Left Brace 7"/>
            <p:cNvSpPr/>
            <p:nvPr/>
          </p:nvSpPr>
          <p:spPr>
            <a:xfrm>
              <a:off x="284252" y="1301978"/>
              <a:ext cx="152400" cy="11430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 flipH="1">
              <a:off x="1295400" y="1301978"/>
              <a:ext cx="152400" cy="11430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1"/>
          <p:cNvGrpSpPr/>
          <p:nvPr/>
        </p:nvGrpSpPr>
        <p:grpSpPr>
          <a:xfrm>
            <a:off x="4191000" y="1231904"/>
            <a:ext cx="1260296" cy="1200329"/>
            <a:chOff x="3540304" y="1293793"/>
            <a:chExt cx="1260296" cy="1200329"/>
          </a:xfrm>
        </p:grpSpPr>
        <p:sp>
          <p:nvSpPr>
            <p:cNvPr id="5" name="TextBox 4"/>
            <p:cNvSpPr txBox="1"/>
            <p:nvPr/>
          </p:nvSpPr>
          <p:spPr>
            <a:xfrm>
              <a:off x="3581400" y="1293793"/>
              <a:ext cx="1219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Actual </a:t>
              </a:r>
              <a:r>
                <a:rPr lang="en-US" dirty="0" err="1" smtClean="0">
                  <a:solidFill>
                    <a:srgbClr val="0000FF"/>
                  </a:solidFill>
                </a:rPr>
                <a:t>rxn</a:t>
              </a:r>
              <a:r>
                <a:rPr lang="en-US" dirty="0" smtClean="0">
                  <a:solidFill>
                    <a:srgbClr val="0000FF"/>
                  </a:solidFill>
                </a:rPr>
                <a:t> rate per unit total S.A.</a:t>
              </a:r>
            </a:p>
          </p:txBody>
        </p:sp>
        <p:sp>
          <p:nvSpPr>
            <p:cNvPr id="9" name="Left Brace 8"/>
            <p:cNvSpPr/>
            <p:nvPr/>
          </p:nvSpPr>
          <p:spPr>
            <a:xfrm>
              <a:off x="3540304" y="1322457"/>
              <a:ext cx="152400" cy="11430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 flipH="1">
              <a:off x="4648200" y="1322457"/>
              <a:ext cx="152400" cy="11430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37452" y="1485566"/>
            <a:ext cx="1295400" cy="646331"/>
            <a:chOff x="1752600" y="1273314"/>
            <a:chExt cx="1295400" cy="646331"/>
          </a:xfrm>
        </p:grpSpPr>
        <p:sp>
          <p:nvSpPr>
            <p:cNvPr id="4" name="TextBox 3"/>
            <p:cNvSpPr txBox="1"/>
            <p:nvPr/>
          </p:nvSpPr>
          <p:spPr>
            <a:xfrm>
              <a:off x="1752600" y="1273314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External S.A. </a:t>
              </a:r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1843356" y="1301978"/>
              <a:ext cx="152400" cy="54864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Brace 13"/>
            <p:cNvSpPr/>
            <p:nvPr/>
          </p:nvSpPr>
          <p:spPr>
            <a:xfrm flipH="1">
              <a:off x="2803134" y="1301978"/>
              <a:ext cx="152400" cy="54864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382748" y="16240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0656" y="2819400"/>
            <a:ext cx="724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: external surface area per reactor volume (m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)</a:t>
            </a:r>
          </a:p>
          <a:p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V: reactor volume (m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)           </a:t>
            </a:r>
            <a:r>
              <a:rPr lang="en-US" altLang="zh-TW" sz="2000" dirty="0" smtClean="0">
                <a:latin typeface="Symbol" pitchFamily="18" charset="2"/>
                <a:sym typeface="Symbol" pitchFamily="18" charset="2"/>
              </a:rPr>
              <a:t>f</a:t>
            </a:r>
            <a:r>
              <a:rPr lang="en-US" altLang="zh-TW" sz="2000" dirty="0" smtClean="0">
                <a:sym typeface="Symbol" pitchFamily="18" charset="2"/>
              </a:rPr>
              <a:t>: porosity of bed (void fraction)</a:t>
            </a:r>
            <a:endParaRPr lang="en-US" sz="2000" dirty="0" smtClean="0"/>
          </a:p>
          <a:p>
            <a:r>
              <a:rPr lang="en-US" sz="2000" dirty="0" smtClean="0"/>
              <a:t>-</a:t>
            </a:r>
            <a:r>
              <a:rPr lang="en-US" sz="2000" dirty="0" err="1" smtClean="0"/>
              <a:t>r’’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: rate of reaction per unit surface area (</a:t>
            </a:r>
            <a:r>
              <a:rPr lang="en-US" sz="2000" dirty="0" err="1" smtClean="0"/>
              <a:t>mol</a:t>
            </a:r>
            <a:r>
              <a:rPr lang="en-US" sz="2000" dirty="0" smtClean="0"/>
              <a:t>/m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latin typeface="Arial"/>
                <a:cs typeface="Arial"/>
              </a:rPr>
              <a:t>·s)</a:t>
            </a:r>
          </a:p>
          <a:p>
            <a:r>
              <a:rPr lang="en-US" sz="2000" dirty="0" smtClean="0">
                <a:latin typeface="Arial"/>
                <a:cs typeface="Arial"/>
              </a:rPr>
              <a:t>-</a:t>
            </a:r>
            <a:r>
              <a:rPr lang="en-US" sz="2000" dirty="0" err="1" smtClean="0">
                <a:latin typeface="Arial"/>
                <a:cs typeface="Arial"/>
              </a:rPr>
              <a:t>r’</a:t>
            </a:r>
            <a:r>
              <a:rPr lang="en-US" sz="2000" baseline="-25000" dirty="0" err="1" smtClean="0">
                <a:latin typeface="Arial"/>
                <a:cs typeface="Arial"/>
              </a:rPr>
              <a:t>A</a:t>
            </a:r>
            <a:r>
              <a:rPr lang="en-US" sz="2000" dirty="0" smtClean="0">
                <a:latin typeface="Arial"/>
                <a:cs typeface="Arial"/>
              </a:rPr>
              <a:t>: </a:t>
            </a:r>
            <a:r>
              <a:rPr lang="en-US" sz="2000" dirty="0" err="1" smtClean="0">
                <a:latin typeface="Arial"/>
                <a:cs typeface="Arial"/>
              </a:rPr>
              <a:t>mol</a:t>
            </a:r>
            <a:r>
              <a:rPr lang="en-US" sz="2000" dirty="0" smtClean="0">
                <a:latin typeface="Arial"/>
                <a:cs typeface="Arial"/>
              </a:rPr>
              <a:t>/g </a:t>
            </a:r>
            <a:r>
              <a:rPr lang="en-US" sz="2000" dirty="0" err="1" smtClean="0">
                <a:latin typeface="Arial"/>
                <a:cs typeface="Arial"/>
              </a:rPr>
              <a:t>cat∙s</a:t>
            </a:r>
            <a:r>
              <a:rPr lang="en-US" sz="2000" dirty="0" smtClean="0">
                <a:latin typeface="Arial"/>
                <a:cs typeface="Arial"/>
              </a:rPr>
              <a:t>			-</a:t>
            </a:r>
            <a:r>
              <a:rPr lang="en-US" sz="2000" dirty="0" err="1" smtClean="0">
                <a:latin typeface="Arial"/>
                <a:cs typeface="Arial"/>
              </a:rPr>
              <a:t>r</a:t>
            </a:r>
            <a:r>
              <a:rPr lang="en-US" sz="2000" baseline="-25000" dirty="0" err="1" smtClean="0">
                <a:latin typeface="Arial"/>
                <a:cs typeface="Arial"/>
              </a:rPr>
              <a:t>A</a:t>
            </a:r>
            <a:r>
              <a:rPr lang="en-US" sz="2000" dirty="0" smtClean="0">
                <a:latin typeface="Arial"/>
                <a:cs typeface="Arial"/>
              </a:rPr>
              <a:t>: </a:t>
            </a:r>
            <a:r>
              <a:rPr lang="en-US" sz="2000" dirty="0" err="1" smtClean="0">
                <a:latin typeface="Arial"/>
                <a:cs typeface="Arial"/>
              </a:rPr>
              <a:t>mol</a:t>
            </a:r>
            <a:r>
              <a:rPr lang="en-US" sz="2000" dirty="0" smtClean="0">
                <a:latin typeface="Arial"/>
                <a:cs typeface="Arial"/>
              </a:rPr>
              <a:t>/</a:t>
            </a:r>
            <a:r>
              <a:rPr lang="en-US" sz="2000" dirty="0" err="1" smtClean="0">
                <a:latin typeface="Arial"/>
                <a:cs typeface="Arial"/>
              </a:rPr>
              <a:t>volume∙s</a:t>
            </a:r>
            <a:endParaRPr lang="en-US" sz="2000" dirty="0" smtClean="0"/>
          </a:p>
          <a:p>
            <a:r>
              <a:rPr lang="en-US" sz="2000" dirty="0" smtClean="0"/>
              <a:t>S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: surface area of catalyst per unit mass of catalyst (m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/g cat)</a:t>
            </a:r>
          </a:p>
          <a:p>
            <a:r>
              <a:rPr lang="en-US" sz="2000" dirty="0" err="1" smtClean="0">
                <a:latin typeface="Symbol" pitchFamily="18" charset="2"/>
              </a:rPr>
              <a:t>r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: </a:t>
            </a:r>
            <a:r>
              <a:rPr lang="en-US" sz="2000" dirty="0" smtClean="0">
                <a:sym typeface="Symbol" pitchFamily="18" charset="2"/>
              </a:rPr>
              <a:t>bulk density</a:t>
            </a:r>
            <a:r>
              <a:rPr lang="en-US" sz="2000" i="1" dirty="0" smtClean="0">
                <a:sym typeface="Symbol" pitchFamily="18" charset="2"/>
              </a:rPr>
              <a:t>, </a:t>
            </a:r>
            <a:r>
              <a:rPr lang="en-US" sz="2000" dirty="0" smtClean="0">
                <a:sym typeface="Symbol" pitchFamily="18" charset="2"/>
              </a:rPr>
              <a:t>catalyst mass/ reactor volume </a:t>
            </a:r>
            <a:r>
              <a:rPr lang="en-US" sz="2000" dirty="0" err="1" smtClean="0">
                <a:latin typeface="Symbol" pitchFamily="18" charset="2"/>
              </a:rPr>
              <a:t>r</a:t>
            </a:r>
            <a:r>
              <a:rPr lang="en-US" sz="2000" baseline="-25000" dirty="0" err="1" smtClean="0"/>
              <a:t>b</a:t>
            </a:r>
            <a:r>
              <a:rPr lang="en-US" sz="2000" dirty="0" smtClean="0">
                <a:sym typeface="Symbol" pitchFamily="18" charset="2"/>
              </a:rPr>
              <a:t>=</a:t>
            </a:r>
            <a:r>
              <a:rPr lang="en-US" sz="2000" dirty="0" err="1" smtClean="0">
                <a:latin typeface="Symbol" pitchFamily="18" charset="2"/>
              </a:rPr>
              <a:t>r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(1-</a:t>
            </a:r>
            <a:r>
              <a:rPr lang="en-US" altLang="zh-TW" sz="2000" dirty="0" smtClean="0">
                <a:latin typeface="Symbol" pitchFamily="18" charset="2"/>
                <a:sym typeface="Symbol" pitchFamily="18" charset="2"/>
              </a:rPr>
              <a:t>f)</a:t>
            </a:r>
            <a:endParaRPr lang="en-US" altLang="zh-TW" sz="2000" dirty="0" smtClean="0">
              <a:sym typeface="Symbol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03696" y="16240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</a:p>
        </p:txBody>
      </p:sp>
      <p:grpSp>
        <p:nvGrpSpPr>
          <p:cNvPr id="17" name="Group 23"/>
          <p:cNvGrpSpPr/>
          <p:nvPr/>
        </p:nvGrpSpPr>
        <p:grpSpPr>
          <a:xfrm>
            <a:off x="5923052" y="1485566"/>
            <a:ext cx="1524000" cy="646331"/>
            <a:chOff x="6110556" y="1305674"/>
            <a:chExt cx="1524000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6110556" y="1305674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external + internal S.A.</a:t>
              </a:r>
              <a:endParaRPr lang="en-US" dirty="0" smtClean="0"/>
            </a:p>
          </p:txBody>
        </p:sp>
        <p:sp>
          <p:nvSpPr>
            <p:cNvPr id="22" name="Left Brace 21"/>
            <p:cNvSpPr/>
            <p:nvPr/>
          </p:nvSpPr>
          <p:spPr>
            <a:xfrm>
              <a:off x="6126822" y="1371600"/>
              <a:ext cx="152400" cy="54864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Left Brace 22"/>
            <p:cNvSpPr/>
            <p:nvPr/>
          </p:nvSpPr>
          <p:spPr>
            <a:xfrm flipH="1">
              <a:off x="7467600" y="1371600"/>
              <a:ext cx="152400" cy="54864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6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13336"/>
              </p:ext>
            </p:extLst>
          </p:nvPr>
        </p:nvGraphicFramePr>
        <p:xfrm>
          <a:off x="1828800" y="2438400"/>
          <a:ext cx="44577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0" name="Equation" r:id="rId3" imgW="4813200" imgH="380880" progId="Equation.DSMT4">
                  <p:embed/>
                </p:oleObj>
              </mc:Choice>
              <mc:Fallback>
                <p:oleObj name="Equation" r:id="rId3" imgW="4813200" imgH="380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438400"/>
                        <a:ext cx="44577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586" y="5486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Cancel out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V &amp;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 </a:t>
            </a:r>
            <a:r>
              <a:rPr lang="en-US" sz="2000" dirty="0" smtClean="0">
                <a:cs typeface="Arial"/>
              </a:rPr>
              <a:t>≈0</a:t>
            </a:r>
            <a:r>
              <a:rPr lang="en-US" sz="2000" dirty="0" smtClean="0"/>
              <a:t> since external surface area usually &lt;&lt;&lt; internal surface area (surface area of internal pores)</a:t>
            </a:r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296771"/>
              </p:ext>
            </p:extLst>
          </p:nvPr>
        </p:nvGraphicFramePr>
        <p:xfrm>
          <a:off x="3048000" y="6172200"/>
          <a:ext cx="31178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1" name="Equation" r:id="rId5" imgW="3365280" imgH="380880" progId="Equation.DSMT4">
                  <p:embed/>
                </p:oleObj>
              </mc:Choice>
              <mc:Fallback>
                <p:oleObj name="Equation" r:id="rId5" imgW="336528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6172200"/>
                        <a:ext cx="311785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797326"/>
              </p:ext>
            </p:extLst>
          </p:nvPr>
        </p:nvGraphicFramePr>
        <p:xfrm>
          <a:off x="1644650" y="4749800"/>
          <a:ext cx="5854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2" name="Equation" r:id="rId7" imgW="5854680" imgH="736560" progId="Equation.DSMT4">
                  <p:embed/>
                </p:oleObj>
              </mc:Choice>
              <mc:Fallback>
                <p:oleObj name="Equation" r:id="rId7" imgW="5854680" imgH="736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4749800"/>
                        <a:ext cx="58547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9068" y="5109209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per mass cat</a:t>
            </a:r>
            <a:r>
              <a:rPr lang="en-US" sz="1600" dirty="0" smtClean="0">
                <a:solidFill>
                  <a:srgbClr val="00B050"/>
                </a:solidFill>
                <a:latin typeface="Arial"/>
                <a:cs typeface="Arial"/>
              </a:rPr>
              <a:t>→</a:t>
            </a:r>
            <a:endParaRPr lang="en-US" sz="1600" dirty="0" smtClean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1913" y="4905004"/>
            <a:ext cx="140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per surface area</a:t>
            </a:r>
          </a:p>
        </p:txBody>
      </p:sp>
      <p:cxnSp>
        <p:nvCxnSpPr>
          <p:cNvPr id="25" name="Elbow Connector 24"/>
          <p:cNvCxnSpPr/>
          <p:nvPr/>
        </p:nvCxnSpPr>
        <p:spPr>
          <a:xfrm rot="5400000">
            <a:off x="7040343" y="4361912"/>
            <a:ext cx="137160" cy="1554480"/>
          </a:xfrm>
          <a:prstGeom prst="bentConnector3">
            <a:avLst>
              <a:gd name="adj1" fmla="val -863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16200000" flipH="1">
            <a:off x="2203255" y="3550045"/>
            <a:ext cx="228600" cy="3108960"/>
          </a:xfrm>
          <a:prstGeom prst="bentConnector3">
            <a:avLst>
              <a:gd name="adj1" fmla="val 35109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-76200" y="4471116"/>
            <a:ext cx="975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C20AA8"/>
                </a:solidFill>
              </a:rPr>
              <a:t>per volume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4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graph below shows the reaction rates obtained when the irreversible, </a:t>
            </a:r>
            <a:r>
              <a:rPr lang="en-US" dirty="0" smtClean="0"/>
              <a:t>liquid-</a:t>
            </a:r>
          </a:p>
          <a:p>
            <a:pPr lvl="0"/>
            <a:r>
              <a:rPr lang="en-US" dirty="0" smtClean="0"/>
              <a:t>phase</a:t>
            </a:r>
            <a:r>
              <a:rPr lang="en-US" dirty="0"/>
              <a:t>, catalytic reaction A→B was carried out in a PBR using the indicated catalyst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T, </a:t>
            </a:r>
            <a:r>
              <a:rPr lang="en-US" dirty="0"/>
              <a:t>and </a:t>
            </a:r>
            <a:r>
              <a:rPr lang="en-US" dirty="0" smtClean="0"/>
              <a:t>F</a:t>
            </a:r>
            <a:r>
              <a:rPr lang="en-US" baseline="-25000" dirty="0" smtClean="0"/>
              <a:t>T0</a:t>
            </a:r>
            <a:r>
              <a:rPr lang="en-US" dirty="0" smtClean="0"/>
              <a:t>. C</a:t>
            </a:r>
            <a:r>
              <a:rPr lang="en-US" baseline="-25000" dirty="0" smtClean="0"/>
              <a:t>A0</a:t>
            </a:r>
            <a:r>
              <a:rPr lang="en-US" dirty="0" smtClean="0"/>
              <a:t> was the same in each tria</a:t>
            </a:r>
            <a:r>
              <a:rPr lang="en-US" dirty="0"/>
              <a:t>l</a:t>
            </a:r>
            <a:r>
              <a:rPr lang="en-US" dirty="0" smtClean="0"/>
              <a:t>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42900" y="887422"/>
          <a:ext cx="845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" y="3962400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</a:rPr>
              <a:t>Which</a:t>
            </a:r>
            <a:r>
              <a:rPr lang="en-US" dirty="0">
                <a:solidFill>
                  <a:srgbClr val="0000FF"/>
                </a:solidFill>
                <a:cs typeface="Arial"/>
              </a:rPr>
              <a:t>, if any,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of </a:t>
            </a:r>
            <a:r>
              <a:rPr lang="en-US" dirty="0">
                <a:solidFill>
                  <a:srgbClr val="0000FF"/>
                </a:solidFill>
                <a:cs typeface="Arial"/>
              </a:rPr>
              <a:t>the conditions shown (flow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rates, T, and 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  <a:cs typeface="Arial"/>
              </a:rPr>
              <a:t>p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) </a:t>
            </a:r>
            <a:r>
              <a:rPr lang="en-US" dirty="0">
                <a:solidFill>
                  <a:srgbClr val="0000FF"/>
                </a:solidFill>
                <a:cs typeface="Arial"/>
              </a:rPr>
              <a:t>is the reaction limited by </a:t>
            </a:r>
            <a:r>
              <a:rPr lang="en-US" b="1" dirty="0" smtClean="0">
                <a:solidFill>
                  <a:srgbClr val="0000FF"/>
                </a:solidFill>
                <a:cs typeface="Arial"/>
              </a:rPr>
              <a:t>internal </a:t>
            </a:r>
            <a:r>
              <a:rPr lang="en-US" b="1" dirty="0">
                <a:solidFill>
                  <a:srgbClr val="0000FF"/>
                </a:solidFill>
                <a:cs typeface="Arial"/>
              </a:rPr>
              <a:t>diffusion?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1285" y="2965216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diff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lim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881351" y="2745340"/>
            <a:ext cx="1237773" cy="338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 smtClean="0">
                <a:solidFill>
                  <a:schemeClr val="tx1"/>
                </a:solidFill>
              </a:rPr>
              <a:t>ext</a:t>
            </a:r>
            <a:r>
              <a:rPr lang="en-US" sz="1600" b="1" dirty="0" smtClean="0">
                <a:solidFill>
                  <a:schemeClr val="tx1"/>
                </a:solidFill>
              </a:rPr>
              <a:t> diff </a:t>
            </a:r>
            <a:r>
              <a:rPr lang="en-US" sz="1600" b="1" dirty="0" err="1" smtClean="0">
                <a:solidFill>
                  <a:schemeClr val="tx1"/>
                </a:solidFill>
              </a:rPr>
              <a:t>lim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7144" y="2122530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683"/>
                </a:solidFill>
              </a:rPr>
              <a:t>ext</a:t>
            </a:r>
            <a:r>
              <a:rPr lang="en-US" sz="1600" b="1" dirty="0" smtClean="0">
                <a:solidFill>
                  <a:srgbClr val="008683"/>
                </a:solidFill>
              </a:rPr>
              <a:t> diff </a:t>
            </a:r>
            <a:r>
              <a:rPr lang="en-US" sz="1600" b="1" dirty="0" err="1" smtClean="0">
                <a:solidFill>
                  <a:srgbClr val="008683"/>
                </a:solidFill>
              </a:rPr>
              <a:t>lim</a:t>
            </a:r>
            <a:endParaRPr lang="en-US" sz="1600" b="1" dirty="0" smtClean="0">
              <a:solidFill>
                <a:srgbClr val="00868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1351" y="191410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</a:rPr>
              <a:t> diff </a:t>
            </a:r>
            <a:r>
              <a:rPr lang="en-US" sz="1600" b="1" dirty="0" err="1" smtClean="0">
                <a:solidFill>
                  <a:srgbClr val="FF0000"/>
                </a:solidFill>
              </a:rPr>
              <a:t>lim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3356" y="169657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int</a:t>
            </a:r>
            <a:r>
              <a:rPr lang="en-US" sz="1600" b="1" dirty="0" smtClean="0">
                <a:solidFill>
                  <a:srgbClr val="0000FF"/>
                </a:solidFill>
              </a:rPr>
              <a:t> diff </a:t>
            </a:r>
            <a:r>
              <a:rPr lang="en-US" sz="1600" b="1" dirty="0" err="1" smtClean="0">
                <a:solidFill>
                  <a:srgbClr val="0000FF"/>
                </a:solidFill>
              </a:rPr>
              <a:t>lim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1810" y="1352619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</a:rPr>
              <a:t> diff </a:t>
            </a:r>
            <a:r>
              <a:rPr lang="en-US" sz="1600" b="1" dirty="0" err="1" smtClean="0">
                <a:solidFill>
                  <a:srgbClr val="FF0000"/>
                </a:solidFill>
              </a:rPr>
              <a:t>lim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3214" y="1352619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int</a:t>
            </a:r>
            <a:r>
              <a:rPr lang="en-US" sz="1600" b="1" dirty="0" smtClean="0">
                <a:solidFill>
                  <a:srgbClr val="0000FF"/>
                </a:solidFill>
              </a:rPr>
              <a:t> diff </a:t>
            </a:r>
            <a:r>
              <a:rPr lang="en-US" sz="1600" b="1" dirty="0" err="1" smtClean="0">
                <a:solidFill>
                  <a:srgbClr val="0000FF"/>
                </a:solidFill>
              </a:rPr>
              <a:t>lim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5562600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all remaining trials, decreasing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 does not increase the reaction rate, so no other trial conditions are internal diffusion limited. </a:t>
            </a:r>
            <a:endParaRPr lang="en-US" u="sng" dirty="0" smtClean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880" y="4495800"/>
            <a:ext cx="8900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Internal </a:t>
            </a:r>
            <a:r>
              <a:rPr lang="en-US" dirty="0">
                <a:solidFill>
                  <a:srgbClr val="7030A0"/>
                </a:solidFill>
              </a:rPr>
              <a:t>diffusion </a:t>
            </a:r>
            <a:r>
              <a:rPr lang="en-US" dirty="0" smtClean="0">
                <a:solidFill>
                  <a:srgbClr val="7030A0"/>
                </a:solidFill>
              </a:rPr>
              <a:t>limits the observed rate when decreasing </a:t>
            </a:r>
            <a:r>
              <a:rPr lang="en-US" dirty="0" err="1" smtClean="0">
                <a:solidFill>
                  <a:srgbClr val="7030A0"/>
                </a:solidFill>
              </a:rPr>
              <a:t>d</a:t>
            </a:r>
            <a:r>
              <a:rPr lang="en-US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increases –</a:t>
            </a:r>
            <a:r>
              <a:rPr lang="en-US" dirty="0" err="1" smtClean="0">
                <a:solidFill>
                  <a:srgbClr val="7030A0"/>
                </a:solidFill>
              </a:rPr>
              <a:t>r’</a:t>
            </a:r>
            <a:r>
              <a:rPr lang="en-US" baseline="-25000" dirty="0" err="1" smtClean="0">
                <a:solidFill>
                  <a:srgbClr val="7030A0"/>
                </a:solidFill>
              </a:rPr>
              <a:t>A</a:t>
            </a:r>
            <a:endParaRPr lang="en-US" baseline="-250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Need to find the points that have the same T. If the rate increases when </a:t>
            </a:r>
            <a:r>
              <a:rPr lang="en-US" dirty="0" err="1">
                <a:solidFill>
                  <a:srgbClr val="7030A0"/>
                </a:solidFill>
              </a:rPr>
              <a:t>d</a:t>
            </a:r>
            <a:r>
              <a:rPr lang="en-US" baseline="-25000" dirty="0" err="1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decreases but does not change with </a:t>
            </a:r>
            <a:r>
              <a:rPr lang="en-US" dirty="0">
                <a:solidFill>
                  <a:srgbClr val="7030A0"/>
                </a:solidFill>
              </a:rPr>
              <a:t>F</a:t>
            </a:r>
            <a:r>
              <a:rPr lang="en-US" baseline="-25000" dirty="0">
                <a:solidFill>
                  <a:srgbClr val="7030A0"/>
                </a:solidFill>
              </a:rPr>
              <a:t>T0</a:t>
            </a:r>
            <a:r>
              <a:rPr lang="en-US" dirty="0" smtClean="0">
                <a:solidFill>
                  <a:srgbClr val="7030A0"/>
                </a:solidFill>
              </a:rPr>
              <a:t>, the trial at the </a:t>
            </a:r>
            <a:r>
              <a:rPr lang="en-US" b="1" i="1" dirty="0" smtClean="0">
                <a:solidFill>
                  <a:srgbClr val="7030A0"/>
                </a:solidFill>
              </a:rPr>
              <a:t>larger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d</a:t>
            </a:r>
            <a:r>
              <a:rPr lang="en-US" b="1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is limited by internal diffusion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1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4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graph below shows the reaction rates obtained when the irreversible, </a:t>
            </a:r>
            <a:r>
              <a:rPr lang="en-US" dirty="0" smtClean="0"/>
              <a:t>liquid-</a:t>
            </a:r>
          </a:p>
          <a:p>
            <a:pPr lvl="0"/>
            <a:r>
              <a:rPr lang="en-US" dirty="0" smtClean="0"/>
              <a:t>phase</a:t>
            </a:r>
            <a:r>
              <a:rPr lang="en-US" dirty="0"/>
              <a:t>, catalytic reaction A→B was carried out in a PBR using the indicated catalyst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T, </a:t>
            </a:r>
            <a:r>
              <a:rPr lang="en-US" dirty="0"/>
              <a:t>and </a:t>
            </a:r>
            <a:r>
              <a:rPr lang="en-US" dirty="0" smtClean="0"/>
              <a:t>F</a:t>
            </a:r>
            <a:r>
              <a:rPr lang="en-US" baseline="-25000" dirty="0" smtClean="0"/>
              <a:t>T0</a:t>
            </a:r>
            <a:r>
              <a:rPr lang="en-US" dirty="0" smtClean="0"/>
              <a:t>. C</a:t>
            </a:r>
            <a:r>
              <a:rPr lang="en-US" baseline="-25000" dirty="0" smtClean="0"/>
              <a:t>A0</a:t>
            </a:r>
            <a:r>
              <a:rPr lang="en-US" dirty="0" smtClean="0"/>
              <a:t> was the same in each tria</a:t>
            </a:r>
            <a:r>
              <a:rPr lang="en-US" dirty="0"/>
              <a:t>l</a:t>
            </a:r>
            <a:r>
              <a:rPr lang="en-US" dirty="0" smtClean="0"/>
              <a:t>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42900" y="887422"/>
          <a:ext cx="845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" y="4078069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</a:rPr>
              <a:t>Which</a:t>
            </a:r>
            <a:r>
              <a:rPr lang="en-US" dirty="0">
                <a:solidFill>
                  <a:srgbClr val="0000FF"/>
                </a:solidFill>
                <a:cs typeface="Arial"/>
              </a:rPr>
              <a:t>, if any,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of </a:t>
            </a:r>
            <a:r>
              <a:rPr lang="en-US" dirty="0">
                <a:solidFill>
                  <a:srgbClr val="0000FF"/>
                </a:solidFill>
                <a:cs typeface="Arial"/>
              </a:rPr>
              <a:t>the conditions shown (flow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rates, T, and 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  <a:cs typeface="Arial"/>
              </a:rPr>
              <a:t>p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) </a:t>
            </a:r>
            <a:r>
              <a:rPr lang="en-US" dirty="0">
                <a:solidFill>
                  <a:srgbClr val="0000FF"/>
                </a:solidFill>
                <a:cs typeface="Arial"/>
              </a:rPr>
              <a:t>is the reaction limited by </a:t>
            </a:r>
            <a:r>
              <a:rPr lang="en-US" b="1" dirty="0" smtClean="0">
                <a:solidFill>
                  <a:srgbClr val="0000FF"/>
                </a:solidFill>
                <a:cs typeface="Arial"/>
              </a:rPr>
              <a:t>the surface reaction?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" y="4684060"/>
            <a:ext cx="890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The surface reaction limits the reaction rate when the observed </a:t>
            </a:r>
            <a:r>
              <a:rPr lang="en-US" dirty="0" err="1">
                <a:solidFill>
                  <a:srgbClr val="7030A0"/>
                </a:solidFill>
              </a:rPr>
              <a:t>rxn</a:t>
            </a:r>
            <a:r>
              <a:rPr lang="en-US" dirty="0">
                <a:solidFill>
                  <a:srgbClr val="7030A0"/>
                </a:solidFill>
              </a:rPr>
              <a:t> rate increases when we increase T, but it does not </a:t>
            </a:r>
            <a:r>
              <a:rPr lang="en-US" dirty="0" smtClean="0">
                <a:solidFill>
                  <a:srgbClr val="7030A0"/>
                </a:solidFill>
              </a:rPr>
              <a:t>increase when </a:t>
            </a:r>
            <a:r>
              <a:rPr lang="en-US" dirty="0">
                <a:solidFill>
                  <a:srgbClr val="7030A0"/>
                </a:solidFill>
              </a:rPr>
              <a:t>we decrease </a:t>
            </a:r>
            <a:r>
              <a:rPr lang="en-US" dirty="0" err="1">
                <a:solidFill>
                  <a:srgbClr val="7030A0"/>
                </a:solidFill>
              </a:rPr>
              <a:t>d</a:t>
            </a:r>
            <a:r>
              <a:rPr lang="en-US" baseline="-25000" dirty="0" err="1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7030A0"/>
                </a:solidFill>
              </a:rPr>
              <a:t> or increase F</a:t>
            </a:r>
            <a:r>
              <a:rPr lang="en-US" baseline="-25000" dirty="0">
                <a:solidFill>
                  <a:srgbClr val="7030A0"/>
                </a:solidFill>
              </a:rPr>
              <a:t>T0</a:t>
            </a:r>
            <a:r>
              <a:rPr lang="en-US" dirty="0">
                <a:solidFill>
                  <a:srgbClr val="7030A0"/>
                </a:solidFill>
              </a:rPr>
              <a:t> without increasing C</a:t>
            </a:r>
            <a:r>
              <a:rPr lang="en-US" baseline="-25000" dirty="0">
                <a:solidFill>
                  <a:srgbClr val="7030A0"/>
                </a:solidFill>
              </a:rPr>
              <a:t>T0 </a:t>
            </a:r>
            <a:endParaRPr lang="en-US" baseline="-25000" dirty="0" smtClean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1285" y="2965216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diff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lim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881351" y="2745340"/>
            <a:ext cx="1237773" cy="338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 smtClean="0">
                <a:solidFill>
                  <a:schemeClr val="tx1"/>
                </a:solidFill>
              </a:rPr>
              <a:t>ext</a:t>
            </a:r>
            <a:r>
              <a:rPr lang="en-US" sz="1600" b="1" dirty="0" smtClean="0">
                <a:solidFill>
                  <a:schemeClr val="tx1"/>
                </a:solidFill>
              </a:rPr>
              <a:t> diff </a:t>
            </a:r>
            <a:r>
              <a:rPr lang="en-US" sz="1600" b="1" dirty="0" err="1" smtClean="0">
                <a:solidFill>
                  <a:schemeClr val="tx1"/>
                </a:solidFill>
              </a:rPr>
              <a:t>lim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7144" y="2122530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683"/>
                </a:solidFill>
              </a:rPr>
              <a:t>ext</a:t>
            </a:r>
            <a:r>
              <a:rPr lang="en-US" sz="1600" b="1" dirty="0" smtClean="0">
                <a:solidFill>
                  <a:srgbClr val="008683"/>
                </a:solidFill>
              </a:rPr>
              <a:t> diff </a:t>
            </a:r>
            <a:r>
              <a:rPr lang="en-US" sz="1600" b="1" dirty="0" err="1" smtClean="0">
                <a:solidFill>
                  <a:srgbClr val="008683"/>
                </a:solidFill>
              </a:rPr>
              <a:t>lim</a:t>
            </a:r>
            <a:endParaRPr lang="en-US" sz="1600" b="1" dirty="0" smtClean="0">
              <a:solidFill>
                <a:srgbClr val="00868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1351" y="191410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</a:rPr>
              <a:t> diff </a:t>
            </a:r>
            <a:r>
              <a:rPr lang="en-US" sz="1600" b="1" dirty="0" err="1" smtClean="0">
                <a:solidFill>
                  <a:srgbClr val="FF0000"/>
                </a:solidFill>
              </a:rPr>
              <a:t>lim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3356" y="169657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int</a:t>
            </a:r>
            <a:r>
              <a:rPr lang="en-US" sz="1600" b="1" dirty="0" smtClean="0">
                <a:solidFill>
                  <a:srgbClr val="0000FF"/>
                </a:solidFill>
              </a:rPr>
              <a:t> diff </a:t>
            </a:r>
            <a:r>
              <a:rPr lang="en-US" sz="1600" b="1" dirty="0" err="1" smtClean="0">
                <a:solidFill>
                  <a:srgbClr val="0000FF"/>
                </a:solidFill>
              </a:rPr>
              <a:t>lim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1810" y="1352619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</a:rPr>
              <a:t> diff </a:t>
            </a:r>
            <a:r>
              <a:rPr lang="en-US" sz="1600" b="1" dirty="0" err="1" smtClean="0">
                <a:solidFill>
                  <a:srgbClr val="FF0000"/>
                </a:solidFill>
              </a:rPr>
              <a:t>lim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3214" y="1352619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int</a:t>
            </a:r>
            <a:r>
              <a:rPr lang="en-US" sz="1600" b="1" dirty="0" smtClean="0">
                <a:solidFill>
                  <a:srgbClr val="0000FF"/>
                </a:solidFill>
              </a:rPr>
              <a:t> diff </a:t>
            </a:r>
            <a:r>
              <a:rPr lang="en-US" sz="1600" b="1" dirty="0" err="1" smtClean="0">
                <a:solidFill>
                  <a:srgbClr val="0000FF"/>
                </a:solidFill>
              </a:rPr>
              <a:t>lim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5638800"/>
            <a:ext cx="883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all remaining trials, neither decreasing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 nor increasing </a:t>
            </a:r>
            <a:r>
              <a:rPr lang="en-US" dirty="0"/>
              <a:t>F</a:t>
            </a:r>
            <a:r>
              <a:rPr lang="en-US" baseline="-25000" dirty="0"/>
              <a:t>T0 </a:t>
            </a:r>
            <a:r>
              <a:rPr lang="en-US" dirty="0" smtClean="0"/>
              <a:t>increases the reaction rate.  Therefore, the surface reaction limits (slows down) the rates of the remaining trial conditions. </a:t>
            </a:r>
            <a:endParaRPr lang="en-US" u="sng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4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4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graph below shows the reaction rates obtained when the irreversible, </a:t>
            </a:r>
            <a:r>
              <a:rPr lang="en-US" dirty="0" smtClean="0"/>
              <a:t>liquid-</a:t>
            </a:r>
          </a:p>
          <a:p>
            <a:pPr lvl="0"/>
            <a:r>
              <a:rPr lang="en-US" dirty="0" smtClean="0"/>
              <a:t>phase</a:t>
            </a:r>
            <a:r>
              <a:rPr lang="en-US" dirty="0"/>
              <a:t>, catalytic reaction A→B was carried out in a PBR using the indicated catalyst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T, </a:t>
            </a:r>
            <a:r>
              <a:rPr lang="en-US" dirty="0"/>
              <a:t>and </a:t>
            </a:r>
            <a:r>
              <a:rPr lang="en-US" dirty="0" smtClean="0"/>
              <a:t>F</a:t>
            </a:r>
            <a:r>
              <a:rPr lang="en-US" baseline="-25000" dirty="0" smtClean="0"/>
              <a:t>T0</a:t>
            </a:r>
            <a:r>
              <a:rPr lang="en-US" dirty="0" smtClean="0"/>
              <a:t>. C</a:t>
            </a:r>
            <a:r>
              <a:rPr lang="en-US" baseline="-25000" dirty="0" smtClean="0"/>
              <a:t>A0</a:t>
            </a:r>
            <a:r>
              <a:rPr lang="en-US" dirty="0" smtClean="0"/>
              <a:t> was the same in each tria</a:t>
            </a:r>
            <a:r>
              <a:rPr lang="en-US" dirty="0"/>
              <a:t>l</a:t>
            </a:r>
            <a:r>
              <a:rPr lang="en-US" dirty="0" smtClean="0"/>
              <a:t>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42900" y="887422"/>
          <a:ext cx="845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" y="4078069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</a:rPr>
              <a:t>Which</a:t>
            </a:r>
            <a:r>
              <a:rPr lang="en-US" dirty="0">
                <a:solidFill>
                  <a:srgbClr val="0000FF"/>
                </a:solidFill>
                <a:cs typeface="Arial"/>
              </a:rPr>
              <a:t>, if any,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of </a:t>
            </a:r>
            <a:r>
              <a:rPr lang="en-US" dirty="0">
                <a:solidFill>
                  <a:srgbClr val="0000FF"/>
                </a:solidFill>
                <a:cs typeface="Arial"/>
              </a:rPr>
              <a:t>the conditions shown (flow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rates, T, and 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  <a:cs typeface="Arial"/>
              </a:rPr>
              <a:t>p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) </a:t>
            </a:r>
            <a:r>
              <a:rPr lang="en-US" dirty="0">
                <a:solidFill>
                  <a:srgbClr val="0000FF"/>
                </a:solidFill>
                <a:cs typeface="Arial"/>
              </a:rPr>
              <a:t>is the reaction limited by </a:t>
            </a:r>
            <a:r>
              <a:rPr lang="en-US" b="1" dirty="0" smtClean="0">
                <a:solidFill>
                  <a:srgbClr val="0000FF"/>
                </a:solidFill>
                <a:cs typeface="Arial"/>
              </a:rPr>
              <a:t>the surface reaction?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1285" y="2965216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diff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lim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881351" y="2745340"/>
            <a:ext cx="1237773" cy="338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 smtClean="0">
                <a:solidFill>
                  <a:schemeClr val="tx1"/>
                </a:solidFill>
              </a:rPr>
              <a:t>ext</a:t>
            </a:r>
            <a:r>
              <a:rPr lang="en-US" sz="1600" b="1" dirty="0" smtClean="0">
                <a:solidFill>
                  <a:schemeClr val="tx1"/>
                </a:solidFill>
              </a:rPr>
              <a:t> diff </a:t>
            </a:r>
            <a:r>
              <a:rPr lang="en-US" sz="1600" b="1" dirty="0" err="1" smtClean="0">
                <a:solidFill>
                  <a:schemeClr val="tx1"/>
                </a:solidFill>
              </a:rPr>
              <a:t>lim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7144" y="2122530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683"/>
                </a:solidFill>
              </a:rPr>
              <a:t>ext</a:t>
            </a:r>
            <a:r>
              <a:rPr lang="en-US" sz="1600" b="1" dirty="0" smtClean="0">
                <a:solidFill>
                  <a:srgbClr val="008683"/>
                </a:solidFill>
              </a:rPr>
              <a:t> diff </a:t>
            </a:r>
            <a:r>
              <a:rPr lang="en-US" sz="1600" b="1" dirty="0" err="1" smtClean="0">
                <a:solidFill>
                  <a:srgbClr val="008683"/>
                </a:solidFill>
              </a:rPr>
              <a:t>lim</a:t>
            </a:r>
            <a:endParaRPr lang="en-US" sz="1600" b="1" dirty="0" smtClean="0">
              <a:solidFill>
                <a:srgbClr val="00868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1351" y="191410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</a:rPr>
              <a:t> diff </a:t>
            </a:r>
            <a:r>
              <a:rPr lang="en-US" sz="1600" b="1" dirty="0" err="1" smtClean="0">
                <a:solidFill>
                  <a:srgbClr val="FF0000"/>
                </a:solidFill>
              </a:rPr>
              <a:t>lim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3356" y="1696571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int</a:t>
            </a:r>
            <a:r>
              <a:rPr lang="en-US" sz="1600" b="1" dirty="0" smtClean="0">
                <a:solidFill>
                  <a:srgbClr val="0000FF"/>
                </a:solidFill>
              </a:rPr>
              <a:t> diff </a:t>
            </a:r>
            <a:r>
              <a:rPr lang="en-US" sz="1600" b="1" dirty="0" err="1" smtClean="0">
                <a:solidFill>
                  <a:srgbClr val="0000FF"/>
                </a:solidFill>
              </a:rPr>
              <a:t>lim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" y="1352619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</a:rPr>
              <a:t> diff </a:t>
            </a:r>
            <a:r>
              <a:rPr lang="en-US" sz="1600" b="1" dirty="0" err="1" smtClean="0">
                <a:solidFill>
                  <a:srgbClr val="FF0000"/>
                </a:solidFill>
              </a:rPr>
              <a:t>lim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3214" y="1352619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int</a:t>
            </a:r>
            <a:r>
              <a:rPr lang="en-US" sz="1600" b="1" dirty="0" smtClean="0">
                <a:solidFill>
                  <a:srgbClr val="0000FF"/>
                </a:solidFill>
              </a:rPr>
              <a:t> diff </a:t>
            </a:r>
            <a:r>
              <a:rPr lang="en-US" sz="1600" b="1" dirty="0" err="1" smtClean="0">
                <a:solidFill>
                  <a:srgbClr val="0000FF"/>
                </a:solidFill>
              </a:rPr>
              <a:t>lim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715470"/>
            <a:ext cx="883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all remaining trials, neither decreasing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 nor increasing </a:t>
            </a:r>
            <a:r>
              <a:rPr lang="en-US" dirty="0"/>
              <a:t>F</a:t>
            </a:r>
            <a:r>
              <a:rPr lang="en-US" baseline="-25000" dirty="0"/>
              <a:t>T0 </a:t>
            </a:r>
            <a:r>
              <a:rPr lang="en-US" dirty="0" smtClean="0"/>
              <a:t>increases the reaction rate.  Therefore, the surface reaction limits (slows down) the rates of the remaining trial conditions. </a:t>
            </a:r>
            <a:endParaRPr lang="en-US" u="sng" dirty="0" smtClean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5238690"/>
            <a:ext cx="3998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Surface reaction limited (SRL):</a:t>
            </a:r>
            <a:r>
              <a:rPr lang="en-US" sz="2000" dirty="0" smtClean="0"/>
              <a:t> </a:t>
            </a:r>
            <a:endParaRPr lang="en-US" sz="20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52400" y="5568427"/>
            <a:ext cx="4426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 = 400K, 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= 0.1 cm </a:t>
            </a:r>
            <a:r>
              <a:rPr lang="en-US" dirty="0"/>
              <a:t>&amp;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baseline="-25000" dirty="0">
                <a:solidFill>
                  <a:srgbClr val="FF0000"/>
                </a:solidFill>
              </a:rPr>
              <a:t>T0</a:t>
            </a:r>
            <a:r>
              <a:rPr lang="en-US" dirty="0">
                <a:solidFill>
                  <a:srgbClr val="FF0000"/>
                </a:solidFill>
              </a:rPr>
              <a:t>= 3500 </a:t>
            </a:r>
            <a:r>
              <a:rPr lang="en-US" dirty="0" err="1" smtClean="0">
                <a:solidFill>
                  <a:srgbClr val="FF0000"/>
                </a:solidFill>
              </a:rPr>
              <a:t>mol</a:t>
            </a:r>
            <a:r>
              <a:rPr lang="en-US" dirty="0" smtClean="0">
                <a:solidFill>
                  <a:srgbClr val="FF0000"/>
                </a:solidFill>
              </a:rPr>
              <a:t>/h,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1691173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SRL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744516" y="1402080"/>
            <a:ext cx="0" cy="2743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465845" y="5568427"/>
            <a:ext cx="4619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 = 400K, 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0.05 </a:t>
            </a:r>
            <a:r>
              <a:rPr lang="en-US" dirty="0">
                <a:solidFill>
                  <a:srgbClr val="FF0000"/>
                </a:solidFill>
              </a:rPr>
              <a:t>cm </a:t>
            </a:r>
            <a:r>
              <a:rPr lang="en-US" dirty="0"/>
              <a:t>&amp;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baseline="-25000" dirty="0">
                <a:solidFill>
                  <a:srgbClr val="FF0000"/>
                </a:solidFill>
              </a:rPr>
              <a:t>T0</a:t>
            </a:r>
            <a:r>
              <a:rPr lang="en-US" dirty="0">
                <a:solidFill>
                  <a:srgbClr val="FF0000"/>
                </a:solidFill>
              </a:rPr>
              <a:t>= 3500 </a:t>
            </a:r>
            <a:r>
              <a:rPr lang="en-US" dirty="0" err="1" smtClean="0">
                <a:solidFill>
                  <a:srgbClr val="FF0000"/>
                </a:solidFill>
              </a:rPr>
              <a:t>mol</a:t>
            </a:r>
            <a:r>
              <a:rPr lang="en-US" dirty="0" smtClean="0">
                <a:solidFill>
                  <a:srgbClr val="FF0000"/>
                </a:solidFill>
              </a:rPr>
              <a:t>/h, 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1524000" y="1402080"/>
            <a:ext cx="220516" cy="2958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2400" y="5874533"/>
            <a:ext cx="4426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 = 400K, </a:t>
            </a:r>
            <a:r>
              <a:rPr lang="en-US" dirty="0" err="1">
                <a:solidFill>
                  <a:srgbClr val="0000FF"/>
                </a:solidFill>
              </a:rPr>
              <a:t>d</a:t>
            </a:r>
            <a:r>
              <a:rPr lang="en-US" baseline="-25000" dirty="0" err="1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= 0.1 cm &amp; F</a:t>
            </a:r>
            <a:r>
              <a:rPr lang="en-US" baseline="-25000" dirty="0">
                <a:solidFill>
                  <a:srgbClr val="0000FF"/>
                </a:solidFill>
              </a:rPr>
              <a:t>T0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</a:rPr>
              <a:t>4000 </a:t>
            </a:r>
            <a:r>
              <a:rPr lang="en-US" dirty="0" err="1" smtClean="0">
                <a:solidFill>
                  <a:srgbClr val="0000FF"/>
                </a:solidFill>
              </a:rPr>
              <a:t>mol</a:t>
            </a:r>
            <a:r>
              <a:rPr lang="en-US" dirty="0" smtClean="0">
                <a:solidFill>
                  <a:srgbClr val="0000FF"/>
                </a:solidFill>
              </a:rPr>
              <a:t>/h, 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562711" y="1365210"/>
            <a:ext cx="194542" cy="356327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479799" y="5874533"/>
            <a:ext cx="4683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 = 400K, </a:t>
            </a:r>
            <a:r>
              <a:rPr lang="en-US" dirty="0" err="1">
                <a:solidFill>
                  <a:srgbClr val="0000FF"/>
                </a:solidFill>
              </a:rPr>
              <a:t>d</a:t>
            </a:r>
            <a:r>
              <a:rPr lang="en-US" baseline="-25000" dirty="0" err="1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</a:rPr>
              <a:t>0.05 </a:t>
            </a:r>
            <a:r>
              <a:rPr lang="en-US" dirty="0">
                <a:solidFill>
                  <a:srgbClr val="0000FF"/>
                </a:solidFill>
              </a:rPr>
              <a:t>cm &amp; F</a:t>
            </a:r>
            <a:r>
              <a:rPr lang="en-US" baseline="-25000" dirty="0">
                <a:solidFill>
                  <a:srgbClr val="0000FF"/>
                </a:solidFill>
              </a:rPr>
              <a:t>T0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</a:rPr>
              <a:t>4000 </a:t>
            </a:r>
            <a:r>
              <a:rPr lang="en-US" dirty="0" err="1" smtClean="0">
                <a:solidFill>
                  <a:srgbClr val="0000FF"/>
                </a:solidFill>
              </a:rPr>
              <a:t>mol</a:t>
            </a:r>
            <a:r>
              <a:rPr lang="en-US" dirty="0" smtClean="0">
                <a:solidFill>
                  <a:srgbClr val="0000FF"/>
                </a:solidFill>
              </a:rPr>
              <a:t>/h,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4600" y="3134493"/>
            <a:ext cx="2402544" cy="218307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211599"/>
            <a:ext cx="474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 = </a:t>
            </a:r>
            <a:r>
              <a:rPr lang="en-US" dirty="0" smtClean="0"/>
              <a:t>300K</a:t>
            </a:r>
            <a:r>
              <a:rPr lang="en-US" dirty="0"/>
              <a:t>, </a:t>
            </a:r>
            <a:r>
              <a:rPr lang="en-US" dirty="0" smtClean="0"/>
              <a:t>all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 tested, &amp; F</a:t>
            </a:r>
            <a:r>
              <a:rPr lang="en-US" baseline="-25000" dirty="0" smtClean="0"/>
              <a:t>T0</a:t>
            </a:r>
            <a:r>
              <a:rPr lang="en-US" dirty="0" smtClean="0"/>
              <a:t>= 4000 </a:t>
            </a:r>
            <a:r>
              <a:rPr lang="en-US" dirty="0" err="1" smtClean="0"/>
              <a:t>mol</a:t>
            </a:r>
            <a:r>
              <a:rPr lang="en-US" dirty="0" smtClean="0"/>
              <a:t>/h &amp;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556847" y="6211599"/>
            <a:ext cx="4587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FF"/>
                </a:solidFill>
              </a:rPr>
              <a:t>T = </a:t>
            </a:r>
            <a:r>
              <a:rPr lang="en-US" dirty="0" smtClean="0">
                <a:solidFill>
                  <a:srgbClr val="8000FF"/>
                </a:solidFill>
              </a:rPr>
              <a:t>300K</a:t>
            </a:r>
            <a:r>
              <a:rPr lang="en-US" dirty="0">
                <a:solidFill>
                  <a:srgbClr val="8000FF"/>
                </a:solidFill>
              </a:rPr>
              <a:t>, </a:t>
            </a:r>
            <a:r>
              <a:rPr lang="en-US" dirty="0" smtClean="0">
                <a:solidFill>
                  <a:srgbClr val="8000FF"/>
                </a:solidFill>
              </a:rPr>
              <a:t>all </a:t>
            </a:r>
            <a:r>
              <a:rPr lang="en-US" dirty="0" err="1" smtClean="0">
                <a:solidFill>
                  <a:srgbClr val="8000FF"/>
                </a:solidFill>
              </a:rPr>
              <a:t>d</a:t>
            </a:r>
            <a:r>
              <a:rPr lang="en-US" baseline="-25000" dirty="0" err="1" smtClean="0">
                <a:solidFill>
                  <a:srgbClr val="8000FF"/>
                </a:solidFill>
              </a:rPr>
              <a:t>p</a:t>
            </a:r>
            <a:r>
              <a:rPr lang="en-US" dirty="0" smtClean="0">
                <a:solidFill>
                  <a:srgbClr val="8000FF"/>
                </a:solidFill>
              </a:rPr>
              <a:t> tested, &amp; F</a:t>
            </a:r>
            <a:r>
              <a:rPr lang="en-US" baseline="-25000" dirty="0" smtClean="0">
                <a:solidFill>
                  <a:srgbClr val="8000FF"/>
                </a:solidFill>
              </a:rPr>
              <a:t>T0</a:t>
            </a:r>
            <a:r>
              <a:rPr lang="en-US" dirty="0" smtClean="0">
                <a:solidFill>
                  <a:srgbClr val="8000FF"/>
                </a:solidFill>
              </a:rPr>
              <a:t>= 3500 </a:t>
            </a:r>
            <a:r>
              <a:rPr lang="en-US" dirty="0" err="1" smtClean="0">
                <a:solidFill>
                  <a:srgbClr val="8000FF"/>
                </a:solidFill>
              </a:rPr>
              <a:t>mol</a:t>
            </a:r>
            <a:r>
              <a:rPr lang="en-US" dirty="0" smtClean="0">
                <a:solidFill>
                  <a:srgbClr val="8000FF"/>
                </a:solidFill>
              </a:rPr>
              <a:t>/h</a:t>
            </a:r>
            <a:endParaRPr lang="en-US" dirty="0">
              <a:solidFill>
                <a:srgbClr val="8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14600" y="3138973"/>
            <a:ext cx="2402544" cy="218307"/>
          </a:xfrm>
          <a:prstGeom prst="rect">
            <a:avLst/>
          </a:prstGeom>
          <a:noFill/>
          <a:ln w="28575">
            <a:solidFill>
              <a:srgbClr val="8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553567" y="1364921"/>
            <a:ext cx="0" cy="36576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96916" y="3071445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SRL</a:t>
            </a:r>
          </a:p>
        </p:txBody>
      </p:sp>
    </p:spTree>
    <p:extLst>
      <p:ext uri="{BB962C8B-B14F-4D97-AF65-F5344CB8AC3E}">
        <p14:creationId xmlns:p14="http://schemas.microsoft.com/office/powerpoint/2010/main" val="253767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0" grpId="0"/>
      <p:bldP spid="23" grpId="0"/>
      <p:bldP spid="26" grpId="0"/>
      <p:bldP spid="27" grpId="0" animBg="1"/>
      <p:bldP spid="28" grpId="0"/>
      <p:bldP spid="29" grpId="0"/>
      <p:bldP spid="30" grpId="0" animBg="1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3441402"/>
          <a:ext cx="757809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165350"/>
                <a:gridCol w="1676400"/>
                <a:gridCol w="1816100"/>
              </a:tblGrid>
              <a:tr h="32407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Type of Limitation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Variation of Reaction Rate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with: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Superficial velocity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Particle size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7030A0"/>
                          </a:solidFill>
                        </a:rPr>
                        <a:t>External</a:t>
                      </a:r>
                      <a:endParaRPr lang="en-US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-3/2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Linear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Surface reaction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3446728"/>
          <a:ext cx="757809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165350"/>
                <a:gridCol w="1676400"/>
                <a:gridCol w="1816100"/>
              </a:tblGrid>
              <a:tr h="32407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Type of Limitation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Variation of Reaction Rate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with: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Superficial velocity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Particle size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External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-3/2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Linear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Surface reaction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catalytic reaction A</a:t>
            </a:r>
            <a:r>
              <a:rPr lang="en-US" sz="2000" dirty="0" smtClean="0">
                <a:latin typeface="Arial"/>
                <a:cs typeface="Arial"/>
              </a:rPr>
              <a:t>→B takes place in a fixed bed reactor containing  spherical porous catalyst X22.  The overall </a:t>
            </a:r>
            <a:r>
              <a:rPr lang="en-US" sz="2000" dirty="0" err="1" smtClean="0">
                <a:latin typeface="Arial"/>
                <a:cs typeface="Arial"/>
              </a:rPr>
              <a:t>rxn</a:t>
            </a:r>
            <a:r>
              <a:rPr lang="en-US" sz="2000" dirty="0" smtClean="0">
                <a:latin typeface="Arial"/>
                <a:cs typeface="Arial"/>
              </a:rPr>
              <a:t> rates at a point in the reactor are shown in the graph below.   For which, if any, of the conditions shown (flow rates and temps) is the reaction limited by </a:t>
            </a:r>
            <a:r>
              <a:rPr lang="en-US" sz="2000" dirty="0" smtClean="0">
                <a:solidFill>
                  <a:srgbClr val="7030A0"/>
                </a:solidFill>
                <a:latin typeface="Arial"/>
                <a:cs typeface="Arial"/>
              </a:rPr>
              <a:t>external diffusion</a:t>
            </a:r>
            <a:r>
              <a:rPr lang="en-US" sz="2000" dirty="0" smtClean="0">
                <a:latin typeface="Arial"/>
                <a:cs typeface="Arial"/>
              </a:rPr>
              <a:t>?</a:t>
            </a:r>
            <a:endParaRPr lang="en-US" sz="2000" dirty="0" smtClean="0"/>
          </a:p>
        </p:txBody>
      </p:sp>
      <p:pic>
        <p:nvPicPr>
          <p:cNvPr id="4" name="Picture 3" descr="12-3 graph.tif"/>
          <p:cNvPicPr>
            <a:picLocks noChangeAspect="1"/>
          </p:cNvPicPr>
          <p:nvPr/>
        </p:nvPicPr>
        <p:blipFill>
          <a:blip r:embed="rId2"/>
          <a:srcRect l="17967" t="2315"/>
          <a:stretch>
            <a:fillRect/>
          </a:stretch>
        </p:blipFill>
        <p:spPr>
          <a:xfrm>
            <a:off x="4942609" y="213360"/>
            <a:ext cx="4191000" cy="3215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3778928" y="1488874"/>
            <a:ext cx="1948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</a:t>
            </a:r>
            <a:r>
              <a:rPr lang="en-US" sz="2000" dirty="0" err="1" smtClean="0"/>
              <a:t>r’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 (mol/</a:t>
            </a:r>
            <a:r>
              <a:rPr lang="en-US" sz="2000" dirty="0" err="1" smtClean="0"/>
              <a:t>gcat</a:t>
            </a:r>
            <a:r>
              <a:rPr lang="en-US" sz="2000" dirty="0" err="1" smtClean="0">
                <a:latin typeface="Arial"/>
                <a:cs typeface="Arial"/>
              </a:rPr>
              <a:t>·s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04800" y="255406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External diffusion limited where –</a:t>
            </a:r>
            <a:r>
              <a:rPr lang="en-US" dirty="0" err="1" smtClean="0">
                <a:solidFill>
                  <a:srgbClr val="7030A0"/>
                </a:solidFill>
              </a:rPr>
              <a:t>r’</a:t>
            </a:r>
            <a:r>
              <a:rPr lang="en-US" baseline="-25000" dirty="0" err="1" smtClean="0">
                <a:solidFill>
                  <a:srgbClr val="7030A0"/>
                </a:solidFill>
              </a:rPr>
              <a:t>A</a:t>
            </a:r>
            <a:r>
              <a:rPr lang="en-US" dirty="0" smtClean="0">
                <a:solidFill>
                  <a:srgbClr val="7030A0"/>
                </a:solidFill>
                <a:latin typeface="Arial"/>
                <a:cs typeface="Arial"/>
              </a:rPr>
              <a:t>↑ linearly when T↑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075" y="5200258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F</a:t>
            </a:r>
            <a:r>
              <a:rPr lang="en-US" sz="2000" baseline="-25000" dirty="0" smtClean="0"/>
              <a:t>T0</a:t>
            </a:r>
            <a:r>
              <a:rPr lang="en-US" sz="2000" dirty="0" smtClean="0"/>
              <a:t> = 10 mol/h, the rate of </a:t>
            </a:r>
            <a:r>
              <a:rPr lang="en-US" sz="2000" dirty="0" err="1" smtClean="0"/>
              <a:t>rxn</a:t>
            </a:r>
            <a:r>
              <a:rPr lang="en-US" sz="2000" dirty="0" smtClean="0"/>
              <a:t> increases approximately linearly with T over the entire temperature range- external diffusion limited at F</a:t>
            </a:r>
            <a:r>
              <a:rPr lang="en-US" sz="2000" baseline="-25000" dirty="0" smtClean="0"/>
              <a:t>T0</a:t>
            </a:r>
            <a:r>
              <a:rPr lang="en-US" sz="2000" dirty="0" smtClean="0"/>
              <a:t> = 10 and all 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743" y="5917957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F</a:t>
            </a:r>
            <a:r>
              <a:rPr lang="en-US" sz="2000" baseline="-25000" dirty="0" smtClean="0"/>
              <a:t>T0</a:t>
            </a:r>
            <a:r>
              <a:rPr lang="en-US" sz="2000" dirty="0" smtClean="0"/>
              <a:t> = 100 mol/h, the rate of </a:t>
            </a:r>
            <a:r>
              <a:rPr lang="en-US" sz="2000" dirty="0" err="1" smtClean="0"/>
              <a:t>rxn</a:t>
            </a:r>
            <a:r>
              <a:rPr lang="en-US" sz="2000" dirty="0" smtClean="0"/>
              <a:t> increases ~linearly with T when T &gt; 360K.  The reaction is external diffusion limited when F</a:t>
            </a:r>
            <a:r>
              <a:rPr lang="en-US" sz="2000" baseline="-25000" dirty="0" smtClean="0"/>
              <a:t>T0</a:t>
            </a:r>
            <a:r>
              <a:rPr lang="en-US" sz="2000" dirty="0" smtClean="0"/>
              <a:t> = 100 &amp; T&gt; 360K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270899" y="1699561"/>
            <a:ext cx="152400" cy="121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1200020">
            <a:off x="5476098" y="2493296"/>
            <a:ext cx="2057400" cy="152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200020">
            <a:off x="6166394" y="1940009"/>
            <a:ext cx="1188720" cy="152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0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8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2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3505200"/>
          <a:ext cx="757809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165350"/>
                <a:gridCol w="1676400"/>
                <a:gridCol w="1816100"/>
              </a:tblGrid>
              <a:tr h="32407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Type of Limitation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Variation of Reaction Rate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with: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Superficial velocity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Particle size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7030A0"/>
                          </a:solidFill>
                        </a:rPr>
                        <a:t>External</a:t>
                      </a:r>
                      <a:endParaRPr lang="en-US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-3/2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Linear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Surface reaction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0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catalytic reaction A</a:t>
            </a:r>
            <a:r>
              <a:rPr lang="en-US" sz="2000" dirty="0" smtClean="0">
                <a:latin typeface="Arial"/>
                <a:cs typeface="Arial"/>
              </a:rPr>
              <a:t>→B takes place in a fixed bed reactor containing  spherical porous catalyst X22.  The overall </a:t>
            </a:r>
            <a:r>
              <a:rPr lang="en-US" sz="2000" dirty="0" err="1" smtClean="0">
                <a:latin typeface="Arial"/>
                <a:cs typeface="Arial"/>
              </a:rPr>
              <a:t>rxn</a:t>
            </a:r>
            <a:r>
              <a:rPr lang="en-US" sz="2000" dirty="0" smtClean="0">
                <a:latin typeface="Arial"/>
                <a:cs typeface="Arial"/>
              </a:rPr>
              <a:t> rates at a point in the reactor are shown in the graph below.   For which, if any, of the conditions shown (flow rates and temps) is the reaction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limited by surface reaction rate</a:t>
            </a:r>
            <a:r>
              <a:rPr lang="en-US" sz="2000" dirty="0" smtClean="0">
                <a:latin typeface="Arial"/>
                <a:cs typeface="Arial"/>
              </a:rPr>
              <a:t>?</a:t>
            </a:r>
            <a:endParaRPr lang="en-US" sz="2000" dirty="0" smtClean="0"/>
          </a:p>
        </p:txBody>
      </p:sp>
      <p:pic>
        <p:nvPicPr>
          <p:cNvPr id="4" name="Picture 3" descr="12-3 graph.tif"/>
          <p:cNvPicPr>
            <a:picLocks noChangeAspect="1"/>
          </p:cNvPicPr>
          <p:nvPr/>
        </p:nvPicPr>
        <p:blipFill>
          <a:blip r:embed="rId2"/>
          <a:srcRect l="17967" t="2315"/>
          <a:stretch>
            <a:fillRect/>
          </a:stretch>
        </p:blipFill>
        <p:spPr>
          <a:xfrm>
            <a:off x="4953000" y="213360"/>
            <a:ext cx="4191000" cy="3215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3778928" y="1488874"/>
            <a:ext cx="1948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</a:t>
            </a:r>
            <a:r>
              <a:rPr lang="en-US" sz="2000" dirty="0" err="1" smtClean="0"/>
              <a:t>r’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 (mol/</a:t>
            </a:r>
            <a:r>
              <a:rPr lang="en-US" sz="2000" dirty="0" err="1" smtClean="0"/>
              <a:t>gcat</a:t>
            </a:r>
            <a:r>
              <a:rPr lang="en-US" sz="2000" dirty="0" err="1" smtClean="0">
                <a:latin typeface="Arial"/>
                <a:cs typeface="Arial"/>
              </a:rPr>
              <a:t>·s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endParaRPr lang="en-US" sz="20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3505200"/>
          <a:ext cx="757809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165350"/>
                <a:gridCol w="1676400"/>
                <a:gridCol w="1816100"/>
              </a:tblGrid>
              <a:tr h="32407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Type of Limitation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Variation of Reaction Rate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with: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Superficial velocity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Particle size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External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-3/2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Linear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Surface reaction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" y="2848478"/>
            <a:ext cx="7048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Surface </a:t>
            </a:r>
            <a:r>
              <a:rPr lang="en-US" dirty="0" err="1" smtClean="0">
                <a:solidFill>
                  <a:srgbClr val="0000FF"/>
                </a:solidFill>
              </a:rPr>
              <a:t>rxn</a:t>
            </a:r>
            <a:r>
              <a:rPr lang="en-US" dirty="0" smtClean="0">
                <a:solidFill>
                  <a:srgbClr val="0000FF"/>
                </a:solidFill>
              </a:rPr>
              <a:t> limited when  –</a:t>
            </a:r>
            <a:r>
              <a:rPr lang="en-US" dirty="0" err="1" smtClean="0">
                <a:solidFill>
                  <a:srgbClr val="0000FF"/>
                </a:solidFill>
              </a:rPr>
              <a:t>r’</a:t>
            </a:r>
            <a:r>
              <a:rPr lang="en-US" baseline="-25000" dirty="0" err="1" smtClean="0">
                <a:solidFill>
                  <a:srgbClr val="0000FF"/>
                </a:solidFill>
              </a:rPr>
              <a:t>A</a:t>
            </a:r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increases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exponentially with T↑ </a:t>
            </a:r>
            <a:r>
              <a:rPr lang="en-US" i="1" u="sng" dirty="0" smtClean="0">
                <a:solidFill>
                  <a:srgbClr val="0000FF"/>
                </a:solidFill>
                <a:latin typeface="Arial"/>
                <a:cs typeface="Arial"/>
              </a:rPr>
              <a:t>but independent of superficial velocity (flow!)</a:t>
            </a:r>
            <a:endParaRPr lang="en-US" i="1" u="sng" dirty="0" smtClean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257800"/>
            <a:ext cx="9110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conditions F</a:t>
            </a:r>
            <a:r>
              <a:rPr lang="en-US" sz="2000" baseline="-25000" dirty="0" smtClean="0"/>
              <a:t>T0</a:t>
            </a:r>
            <a:r>
              <a:rPr lang="en-US" sz="2000" dirty="0" smtClean="0"/>
              <a:t> = 100, 1000 &amp; 5000 mol/h at T&lt; 360K, </a:t>
            </a:r>
            <a:r>
              <a:rPr lang="en-US" sz="2000" dirty="0" err="1" smtClean="0"/>
              <a:t>rxn</a:t>
            </a:r>
            <a:r>
              <a:rPr lang="en-US" sz="2000" dirty="0" smtClean="0"/>
              <a:t> rate is independent of F</a:t>
            </a:r>
            <a:r>
              <a:rPr lang="en-US" sz="2000" baseline="-25000" dirty="0" smtClean="0"/>
              <a:t>T0</a:t>
            </a:r>
            <a:r>
              <a:rPr lang="en-US" sz="2000" dirty="0" smtClean="0"/>
              <a:t> but exponentially dependent on T</a:t>
            </a:r>
            <a:r>
              <a:rPr lang="en-US" sz="2000" dirty="0" smtClean="0">
                <a:latin typeface="Arial"/>
                <a:cs typeface="Arial"/>
              </a:rPr>
              <a:t>→</a:t>
            </a:r>
            <a:r>
              <a:rPr lang="en-US" sz="2000" dirty="0" smtClean="0"/>
              <a:t> surface reaction limited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106740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Rxn</a:t>
            </a:r>
            <a:r>
              <a:rPr lang="en-US" sz="1600" dirty="0" smtClean="0">
                <a:solidFill>
                  <a:srgbClr val="0000FF"/>
                </a:solidFill>
              </a:rPr>
              <a:t> rates 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↑ exp</a:t>
            </a:r>
            <a:r>
              <a:rPr lang="en-US" sz="1600" dirty="0" smtClean="0">
                <a:solidFill>
                  <a:srgbClr val="0000FF"/>
                </a:solidFill>
              </a:rPr>
              <a:t> with T but not F</a:t>
            </a:r>
            <a:r>
              <a:rPr lang="en-US" sz="1600" baseline="-25000" dirty="0" smtClean="0">
                <a:solidFill>
                  <a:srgbClr val="0000FF"/>
                </a:solidFill>
              </a:rPr>
              <a:t>T0</a:t>
            </a:r>
            <a:r>
              <a:rPr lang="en-US" sz="1600" dirty="0" smtClean="0">
                <a:solidFill>
                  <a:srgbClr val="0000FF"/>
                </a:solidFill>
              </a:rPr>
              <a:t> for F</a:t>
            </a:r>
            <a:r>
              <a:rPr lang="en-US" sz="1600" baseline="-25000" dirty="0" smtClean="0">
                <a:solidFill>
                  <a:srgbClr val="0000FF"/>
                </a:solidFill>
              </a:rPr>
              <a:t>T0</a:t>
            </a:r>
            <a:r>
              <a:rPr lang="en-US" sz="1600" dirty="0" smtClean="0">
                <a:solidFill>
                  <a:srgbClr val="0000FF"/>
                </a:solidFill>
              </a:rPr>
              <a:t> = 100, 1000 &amp; 5000 mol/h at T&lt; 360K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257800" y="1981200"/>
            <a:ext cx="914400" cy="533400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5676900" y="1790700"/>
            <a:ext cx="304800" cy="762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283091" y="1746786"/>
            <a:ext cx="152400" cy="121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488290" y="1921929"/>
            <a:ext cx="2057400" cy="711575"/>
            <a:chOff x="5488290" y="1921929"/>
            <a:chExt cx="2057400" cy="711575"/>
          </a:xfrm>
        </p:grpSpPr>
        <p:sp>
          <p:nvSpPr>
            <p:cNvPr id="19" name="Rectangle 18"/>
            <p:cNvSpPr/>
            <p:nvPr/>
          </p:nvSpPr>
          <p:spPr>
            <a:xfrm rot="21200020">
              <a:off x="5488290" y="2481104"/>
              <a:ext cx="2057400" cy="1524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21200020">
              <a:off x="6177027" y="1921929"/>
              <a:ext cx="1188720" cy="1524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65321" y="2023646"/>
            <a:ext cx="11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7030A0"/>
                </a:solidFill>
              </a:rPr>
              <a:t>ext</a:t>
            </a:r>
            <a:r>
              <a:rPr lang="en-US" sz="1600" dirty="0" smtClean="0">
                <a:solidFill>
                  <a:srgbClr val="7030A0"/>
                </a:solidFill>
              </a:rPr>
              <a:t> diff </a:t>
            </a:r>
            <a:r>
              <a:rPr lang="en-US" sz="1600" dirty="0" err="1" smtClean="0">
                <a:solidFill>
                  <a:srgbClr val="7030A0"/>
                </a:solidFill>
              </a:rPr>
              <a:t>lim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5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3505200"/>
          <a:ext cx="757809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165350"/>
                <a:gridCol w="1676400"/>
                <a:gridCol w="1816100"/>
              </a:tblGrid>
              <a:tr h="32407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Type of Limitation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Variation of Reaction Rate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with: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Superficial velocity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Particle size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7030A0"/>
                          </a:solidFill>
                        </a:rPr>
                        <a:t>External</a:t>
                      </a:r>
                      <a:endParaRPr lang="en-US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-3/2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Linear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Surface reaction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0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catalytic reaction A</a:t>
            </a:r>
            <a:r>
              <a:rPr lang="en-US" sz="2000" dirty="0" smtClean="0">
                <a:latin typeface="Arial"/>
                <a:cs typeface="Arial"/>
              </a:rPr>
              <a:t>→B takes place in a fixed bed reactor containing  spherical porous catalyst X22.  The overall </a:t>
            </a:r>
            <a:r>
              <a:rPr lang="en-US" sz="2000" dirty="0" err="1" smtClean="0">
                <a:latin typeface="Arial"/>
                <a:cs typeface="Arial"/>
              </a:rPr>
              <a:t>rxn</a:t>
            </a:r>
            <a:r>
              <a:rPr lang="en-US" sz="2000" dirty="0" smtClean="0">
                <a:latin typeface="Arial"/>
                <a:cs typeface="Arial"/>
              </a:rPr>
              <a:t> rates at a point in the reactor are shown in the graph below.   For which, if any, of the conditions shown (flow rates and temps) is the reaction limited by surface reaction rate?</a:t>
            </a:r>
            <a:endParaRPr lang="en-US" sz="2000" dirty="0" smtClean="0"/>
          </a:p>
        </p:txBody>
      </p:sp>
      <p:pic>
        <p:nvPicPr>
          <p:cNvPr id="4" name="Picture 3" descr="12-3 graph.tif"/>
          <p:cNvPicPr>
            <a:picLocks noChangeAspect="1"/>
          </p:cNvPicPr>
          <p:nvPr/>
        </p:nvPicPr>
        <p:blipFill>
          <a:blip r:embed="rId2"/>
          <a:srcRect l="17967" t="2315"/>
          <a:stretch>
            <a:fillRect/>
          </a:stretch>
        </p:blipFill>
        <p:spPr>
          <a:xfrm>
            <a:off x="4953000" y="213360"/>
            <a:ext cx="4191000" cy="3215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3778928" y="1488874"/>
            <a:ext cx="1948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</a:t>
            </a:r>
            <a:r>
              <a:rPr lang="en-US" sz="2000" dirty="0" err="1" smtClean="0"/>
              <a:t>r’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 (mol/</a:t>
            </a:r>
            <a:r>
              <a:rPr lang="en-US" sz="2000" dirty="0" err="1" smtClean="0"/>
              <a:t>gcat</a:t>
            </a:r>
            <a:r>
              <a:rPr lang="en-US" sz="2000" dirty="0" err="1" smtClean="0">
                <a:latin typeface="Arial"/>
                <a:cs typeface="Arial"/>
              </a:rPr>
              <a:t>·s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endParaRPr lang="en-US" sz="20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3505200"/>
          <a:ext cx="757809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165350"/>
                <a:gridCol w="1676400"/>
                <a:gridCol w="1816100"/>
              </a:tblGrid>
              <a:tr h="32407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Type of Limitation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Variation of Reaction Rate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with: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Superficial velocity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Particle size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External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-3/2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Linear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Surface reaction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848478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Surface </a:t>
            </a:r>
            <a:r>
              <a:rPr lang="en-US" dirty="0" err="1" smtClean="0">
                <a:solidFill>
                  <a:srgbClr val="0000FF"/>
                </a:solidFill>
              </a:rPr>
              <a:t>rxn</a:t>
            </a:r>
            <a:r>
              <a:rPr lang="en-US" dirty="0" smtClean="0">
                <a:solidFill>
                  <a:srgbClr val="0000FF"/>
                </a:solidFill>
              </a:rPr>
              <a:t> limited when  –</a:t>
            </a:r>
            <a:r>
              <a:rPr lang="en-US" dirty="0" err="1" smtClean="0">
                <a:solidFill>
                  <a:srgbClr val="0000FF"/>
                </a:solidFill>
              </a:rPr>
              <a:t>r’</a:t>
            </a:r>
            <a:r>
              <a:rPr lang="en-US" baseline="-25000" dirty="0" err="1" smtClean="0">
                <a:solidFill>
                  <a:srgbClr val="0000FF"/>
                </a:solidFill>
              </a:rPr>
              <a:t>A</a:t>
            </a:r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increases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exponentially with T↑ </a:t>
            </a:r>
            <a:r>
              <a:rPr lang="en-US" i="1" u="sng" dirty="0" smtClean="0">
                <a:solidFill>
                  <a:srgbClr val="0000FF"/>
                </a:solidFill>
                <a:latin typeface="Arial"/>
                <a:cs typeface="Arial"/>
              </a:rPr>
              <a:t>but independent of velocity</a:t>
            </a:r>
            <a:endParaRPr lang="en-US" i="1" u="sng" dirty="0" smtClean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257800"/>
            <a:ext cx="911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F</a:t>
            </a:r>
            <a:r>
              <a:rPr lang="en-US" sz="2000" baseline="-25000" dirty="0" smtClean="0"/>
              <a:t>T0</a:t>
            </a:r>
            <a:r>
              <a:rPr lang="en-US" sz="2000" dirty="0" smtClean="0"/>
              <a:t> = 100, 1000 &amp; 5000 mol/h at T&lt; 360K </a:t>
            </a:r>
            <a:r>
              <a:rPr lang="en-US" sz="2000" dirty="0" smtClean="0">
                <a:latin typeface="Arial"/>
                <a:cs typeface="Arial"/>
              </a:rPr>
              <a:t>→</a:t>
            </a:r>
            <a:r>
              <a:rPr lang="en-US" sz="2000" dirty="0" smtClean="0"/>
              <a:t> surface reaction limited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106740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For F</a:t>
            </a:r>
            <a:r>
              <a:rPr lang="en-US" sz="1600" baseline="-25000" dirty="0" smtClean="0">
                <a:solidFill>
                  <a:srgbClr val="0000FF"/>
                </a:solidFill>
              </a:rPr>
              <a:t>T0</a:t>
            </a:r>
            <a:r>
              <a:rPr lang="en-US" sz="1600" dirty="0" smtClean="0">
                <a:solidFill>
                  <a:srgbClr val="0000FF"/>
                </a:solidFill>
              </a:rPr>
              <a:t> = 1000 &amp; 5000 mol/h at T&lt; 366K, </a:t>
            </a:r>
            <a:r>
              <a:rPr lang="en-US" sz="1600" dirty="0" err="1" smtClean="0">
                <a:solidFill>
                  <a:srgbClr val="0000FF"/>
                </a:solidFill>
              </a:rPr>
              <a:t>rxn</a:t>
            </a:r>
            <a:r>
              <a:rPr lang="en-US" sz="1600" dirty="0" smtClean="0">
                <a:solidFill>
                  <a:srgbClr val="0000FF"/>
                </a:solidFill>
              </a:rPr>
              <a:t> rates 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↑ exp</a:t>
            </a:r>
            <a:r>
              <a:rPr lang="en-US" sz="1600" dirty="0" smtClean="0">
                <a:solidFill>
                  <a:srgbClr val="0000FF"/>
                </a:solidFill>
              </a:rPr>
              <a:t> with T but not F</a:t>
            </a:r>
            <a:r>
              <a:rPr lang="en-US" sz="1600" baseline="-25000" dirty="0" smtClean="0">
                <a:solidFill>
                  <a:srgbClr val="0000FF"/>
                </a:solidFill>
              </a:rPr>
              <a:t>T0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57800" y="1981200"/>
            <a:ext cx="914400" cy="533400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5257800" y="1600200"/>
            <a:ext cx="533400" cy="762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7"/>
          <p:cNvGrpSpPr/>
          <p:nvPr/>
        </p:nvGrpSpPr>
        <p:grpSpPr>
          <a:xfrm>
            <a:off x="5488290" y="1921929"/>
            <a:ext cx="2057400" cy="711575"/>
            <a:chOff x="5488290" y="1921929"/>
            <a:chExt cx="2057400" cy="711575"/>
          </a:xfrm>
        </p:grpSpPr>
        <p:sp>
          <p:nvSpPr>
            <p:cNvPr id="19" name="Rectangle 18"/>
            <p:cNvSpPr/>
            <p:nvPr/>
          </p:nvSpPr>
          <p:spPr>
            <a:xfrm rot="21200020">
              <a:off x="5488290" y="2481104"/>
              <a:ext cx="2057400" cy="1524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21200020">
              <a:off x="6177027" y="1921929"/>
              <a:ext cx="1188720" cy="1524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6019800" y="1371600"/>
            <a:ext cx="533400" cy="606552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16200000" flipH="1">
            <a:off x="5562600" y="1371600"/>
            <a:ext cx="304800" cy="3048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5791200"/>
            <a:ext cx="9110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conditions F</a:t>
            </a:r>
            <a:r>
              <a:rPr lang="en-US" sz="2000" baseline="-25000" dirty="0" smtClean="0"/>
              <a:t>T0</a:t>
            </a:r>
            <a:r>
              <a:rPr lang="en-US" sz="2000" dirty="0" smtClean="0"/>
              <a:t> = 1000 &amp; 5000 mol/h at T&lt; 366K, </a:t>
            </a:r>
            <a:r>
              <a:rPr lang="en-US" sz="2000" dirty="0" err="1" smtClean="0"/>
              <a:t>rxn</a:t>
            </a:r>
            <a:r>
              <a:rPr lang="en-US" sz="2000" dirty="0" smtClean="0"/>
              <a:t> rate is independent of F</a:t>
            </a:r>
            <a:r>
              <a:rPr lang="en-US" sz="2000" baseline="-25000" dirty="0" smtClean="0"/>
              <a:t>T0</a:t>
            </a:r>
            <a:r>
              <a:rPr lang="en-US" sz="2000" dirty="0" smtClean="0"/>
              <a:t> but exponentially dependent on T</a:t>
            </a:r>
            <a:r>
              <a:rPr lang="en-US" sz="2000" dirty="0" smtClean="0">
                <a:cs typeface="Arial"/>
              </a:rPr>
              <a:t>→</a:t>
            </a:r>
            <a:r>
              <a:rPr lang="en-US" sz="2000" dirty="0" smtClean="0"/>
              <a:t> surface reaction limited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65321" y="2023646"/>
            <a:ext cx="11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7030A0"/>
                </a:solidFill>
              </a:rPr>
              <a:t>ext</a:t>
            </a:r>
            <a:r>
              <a:rPr lang="en-US" sz="1600" dirty="0" smtClean="0">
                <a:solidFill>
                  <a:srgbClr val="7030A0"/>
                </a:solidFill>
              </a:rPr>
              <a:t> diff </a:t>
            </a:r>
            <a:r>
              <a:rPr lang="en-US" sz="1600" dirty="0" err="1" smtClean="0">
                <a:solidFill>
                  <a:srgbClr val="7030A0"/>
                </a:solidFill>
              </a:rPr>
              <a:t>lim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6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 animBg="1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3505200"/>
          <a:ext cx="757809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165350"/>
                <a:gridCol w="1676400"/>
                <a:gridCol w="1816100"/>
              </a:tblGrid>
              <a:tr h="32407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Type of Limitation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Variation of Reaction Rate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with: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Superficial velocity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Particle size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7030A0"/>
                          </a:solidFill>
                        </a:rPr>
                        <a:t>External</a:t>
                      </a:r>
                      <a:endParaRPr lang="en-US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-3/2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Linear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Internal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Surface reaction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catalytic reaction A</a:t>
            </a:r>
            <a:r>
              <a:rPr lang="en-US" sz="2000" dirty="0" smtClean="0">
                <a:latin typeface="Arial"/>
                <a:cs typeface="Arial"/>
              </a:rPr>
              <a:t>→B takes place in a fixed bed reactor containing  spherical porous catalyst X22.  The overall </a:t>
            </a:r>
            <a:r>
              <a:rPr lang="en-US" sz="2000" dirty="0" err="1" smtClean="0">
                <a:latin typeface="Arial"/>
                <a:cs typeface="Arial"/>
              </a:rPr>
              <a:t>rxn</a:t>
            </a:r>
            <a:r>
              <a:rPr lang="en-US" sz="2000" dirty="0" smtClean="0">
                <a:latin typeface="Arial"/>
                <a:cs typeface="Arial"/>
              </a:rPr>
              <a:t> rates at a point in the reactor are shown in the graph below.   For which, if any, of the conditions shown (flow rates and temps) is the reaction limited by </a:t>
            </a:r>
            <a:r>
              <a:rPr lang="en-US" sz="2000" dirty="0" smtClean="0">
                <a:solidFill>
                  <a:srgbClr val="C00000"/>
                </a:solidFill>
                <a:latin typeface="Arial"/>
                <a:cs typeface="Arial"/>
              </a:rPr>
              <a:t>internal diffusion</a:t>
            </a:r>
            <a:r>
              <a:rPr lang="en-US" sz="2000" dirty="0" smtClean="0">
                <a:latin typeface="Arial"/>
                <a:cs typeface="Arial"/>
              </a:rPr>
              <a:t>?</a:t>
            </a:r>
            <a:endParaRPr lang="en-US" sz="2000" dirty="0" smtClean="0"/>
          </a:p>
        </p:txBody>
      </p:sp>
      <p:pic>
        <p:nvPicPr>
          <p:cNvPr id="4" name="Picture 3" descr="12-3 graph.tif"/>
          <p:cNvPicPr>
            <a:picLocks noChangeAspect="1"/>
          </p:cNvPicPr>
          <p:nvPr/>
        </p:nvPicPr>
        <p:blipFill>
          <a:blip r:embed="rId2"/>
          <a:srcRect l="17967" t="2315"/>
          <a:stretch>
            <a:fillRect/>
          </a:stretch>
        </p:blipFill>
        <p:spPr>
          <a:xfrm>
            <a:off x="4953000" y="213360"/>
            <a:ext cx="4191000" cy="3215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3778928" y="1488874"/>
            <a:ext cx="1948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</a:t>
            </a:r>
            <a:r>
              <a:rPr lang="en-US" sz="2000" dirty="0" err="1" smtClean="0"/>
              <a:t>r’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 (mol/</a:t>
            </a:r>
            <a:r>
              <a:rPr lang="en-US" sz="2000" dirty="0" err="1" smtClean="0"/>
              <a:t>gcat</a:t>
            </a:r>
            <a:r>
              <a:rPr lang="en-US" sz="2000" dirty="0" err="1" smtClean="0">
                <a:latin typeface="Arial"/>
                <a:cs typeface="Arial"/>
              </a:rPr>
              <a:t>·s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endParaRPr lang="en-US" sz="20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3505200"/>
          <a:ext cx="757809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165350"/>
                <a:gridCol w="1676400"/>
                <a:gridCol w="1816100"/>
              </a:tblGrid>
              <a:tr h="32407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Type of Limitation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Variation of Reaction Rate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with: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Superficial velocity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Particle size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External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-3/2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Linear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Surface reaction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848478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Internal diffusion limited when  –</a:t>
            </a:r>
            <a:r>
              <a:rPr lang="en-US" dirty="0" err="1" smtClean="0">
                <a:solidFill>
                  <a:srgbClr val="C00000"/>
                </a:solidFill>
              </a:rPr>
              <a:t>r’</a:t>
            </a:r>
            <a:r>
              <a:rPr lang="en-US" baseline="-25000" dirty="0" err="1" smtClean="0">
                <a:solidFill>
                  <a:srgbClr val="C00000"/>
                </a:solidFill>
              </a:rPr>
              <a:t>A</a:t>
            </a:r>
            <a:r>
              <a:rPr lang="en-US" dirty="0" err="1" smtClean="0">
                <a:solidFill>
                  <a:srgbClr val="C00000"/>
                </a:solidFill>
                <a:latin typeface="Arial"/>
                <a:cs typeface="Arial"/>
              </a:rPr>
              <a:t>increases</a:t>
            </a:r>
            <a:r>
              <a:rPr lang="en-US" dirty="0" smtClean="0">
                <a:solidFill>
                  <a:srgbClr val="C00000"/>
                </a:solidFill>
                <a:latin typeface="Arial"/>
                <a:cs typeface="Arial"/>
              </a:rPr>
              <a:t> exponentially with T↑ </a:t>
            </a:r>
            <a:r>
              <a:rPr lang="en-US" i="1" dirty="0" smtClean="0">
                <a:solidFill>
                  <a:srgbClr val="C00000"/>
                </a:solidFill>
                <a:latin typeface="Arial"/>
                <a:cs typeface="Arial"/>
              </a:rPr>
              <a:t>&amp; </a:t>
            </a:r>
            <a:r>
              <a:rPr lang="en-US" i="1" u="sng" dirty="0" smtClean="0">
                <a:solidFill>
                  <a:srgbClr val="C00000"/>
                </a:solidFill>
                <a:latin typeface="Arial"/>
                <a:cs typeface="Arial"/>
              </a:rPr>
              <a:t>is independent of velocity</a:t>
            </a:r>
            <a:endParaRPr lang="en-US" i="1" u="sng" dirty="0" smtClean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32" y="54102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F</a:t>
            </a:r>
            <a:r>
              <a:rPr lang="en-US" sz="2000" baseline="-25000" dirty="0" smtClean="0"/>
              <a:t>T0</a:t>
            </a:r>
            <a:r>
              <a:rPr lang="en-US" sz="2000" dirty="0" smtClean="0"/>
              <a:t> = 1000 &amp; 5000 mol/h at T&gt; 367K, </a:t>
            </a:r>
            <a:r>
              <a:rPr lang="en-US" sz="2000" dirty="0" err="1" smtClean="0"/>
              <a:t>rxn</a:t>
            </a:r>
            <a:r>
              <a:rPr lang="en-US" sz="2000" dirty="0" smtClean="0"/>
              <a:t> rate is roughly independent of F</a:t>
            </a:r>
            <a:r>
              <a:rPr lang="en-US" sz="2000" baseline="-25000" dirty="0" smtClean="0"/>
              <a:t>T0</a:t>
            </a:r>
            <a:r>
              <a:rPr lang="en-US" sz="2000" dirty="0" smtClean="0"/>
              <a:t> but exponentially dependent on T.  The reaction rate is internal diffusion limited at T&gt; 370K for  F</a:t>
            </a:r>
            <a:r>
              <a:rPr lang="en-US" sz="2000" baseline="-25000" dirty="0" smtClean="0"/>
              <a:t>T0</a:t>
            </a:r>
            <a:r>
              <a:rPr lang="en-US" sz="2000" dirty="0" smtClean="0"/>
              <a:t> = 1000 &amp; 5000 mol/h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2436" y="152400"/>
            <a:ext cx="1641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</a:rPr>
              <a:t>Rxn</a:t>
            </a:r>
            <a:r>
              <a:rPr lang="en-US" sz="1600" dirty="0" smtClean="0">
                <a:solidFill>
                  <a:srgbClr val="C00000"/>
                </a:solidFill>
              </a:rPr>
              <a:t> rates </a:t>
            </a:r>
            <a:r>
              <a:rPr lang="en-US" sz="1600" dirty="0" smtClean="0">
                <a:solidFill>
                  <a:srgbClr val="C00000"/>
                </a:solidFill>
                <a:latin typeface="Arial"/>
                <a:cs typeface="Arial"/>
              </a:rPr>
              <a:t>↑ exp</a:t>
            </a:r>
            <a:r>
              <a:rPr lang="en-US" sz="1600" dirty="0" smtClean="0">
                <a:solidFill>
                  <a:srgbClr val="C00000"/>
                </a:solidFill>
              </a:rPr>
              <a:t> with T but not F</a:t>
            </a:r>
            <a:r>
              <a:rPr lang="en-US" sz="1600" baseline="-25000" dirty="0" smtClean="0">
                <a:solidFill>
                  <a:srgbClr val="C00000"/>
                </a:solidFill>
              </a:rPr>
              <a:t>T0</a:t>
            </a:r>
            <a:r>
              <a:rPr lang="en-US" sz="1600" dirty="0" smtClean="0">
                <a:solidFill>
                  <a:srgbClr val="C00000"/>
                </a:solidFill>
              </a:rPr>
              <a:t> for F</a:t>
            </a:r>
            <a:r>
              <a:rPr lang="en-US" sz="1600" baseline="-25000" dirty="0" smtClean="0">
                <a:solidFill>
                  <a:srgbClr val="C00000"/>
                </a:solidFill>
              </a:rPr>
              <a:t>T0</a:t>
            </a:r>
            <a:r>
              <a:rPr lang="en-US" sz="1600" dirty="0" smtClean="0">
                <a:solidFill>
                  <a:srgbClr val="C00000"/>
                </a:solidFill>
              </a:rPr>
              <a:t>= 1000 &amp; 5000 mol/h at T&gt; 367K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257800" y="1981200"/>
            <a:ext cx="914400" cy="533400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488290" y="1921929"/>
            <a:ext cx="2057400" cy="711575"/>
            <a:chOff x="5488290" y="1921929"/>
            <a:chExt cx="2057400" cy="711575"/>
          </a:xfrm>
        </p:grpSpPr>
        <p:sp>
          <p:nvSpPr>
            <p:cNvPr id="20" name="Rectangle 19"/>
            <p:cNvSpPr/>
            <p:nvPr/>
          </p:nvSpPr>
          <p:spPr>
            <a:xfrm rot="21200020">
              <a:off x="5488290" y="2481104"/>
              <a:ext cx="2057400" cy="1524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21200020">
              <a:off x="6177027" y="1921929"/>
              <a:ext cx="1188720" cy="1524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1"/>
          <p:cNvSpPr/>
          <p:nvPr/>
        </p:nvSpPr>
        <p:spPr>
          <a:xfrm rot="2375818">
            <a:off x="6772872" y="473573"/>
            <a:ext cx="457200" cy="112732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019800" y="1371600"/>
            <a:ext cx="533400" cy="606552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65321" y="2023646"/>
            <a:ext cx="11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7030A0"/>
                </a:solidFill>
              </a:rPr>
              <a:t>ext</a:t>
            </a:r>
            <a:r>
              <a:rPr lang="en-US" sz="1600" dirty="0" smtClean="0">
                <a:solidFill>
                  <a:srgbClr val="7030A0"/>
                </a:solidFill>
              </a:rPr>
              <a:t> diff </a:t>
            </a:r>
            <a:r>
              <a:rPr lang="en-US" sz="1600" dirty="0" err="1" smtClean="0">
                <a:solidFill>
                  <a:srgbClr val="7030A0"/>
                </a:solidFill>
              </a:rPr>
              <a:t>lim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8601474">
            <a:off x="5544795" y="1751888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</a:rPr>
              <a:t>r</a:t>
            </a:r>
            <a:r>
              <a:rPr lang="en-US" sz="1600" dirty="0" err="1" smtClean="0">
                <a:solidFill>
                  <a:srgbClr val="0000FF"/>
                </a:solidFill>
              </a:rPr>
              <a:t>xn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lim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4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3505200"/>
          <a:ext cx="757809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165350"/>
                <a:gridCol w="1676400"/>
                <a:gridCol w="1816100"/>
              </a:tblGrid>
              <a:tr h="32407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Type of Limitation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Variation of Reaction Rate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with: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Superficial velocity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Particle size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7030A0"/>
                          </a:solidFill>
                        </a:rPr>
                        <a:t>External</a:t>
                      </a:r>
                      <a:endParaRPr lang="en-US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-3/2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Linear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Internal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Surface reaction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catalytic reaction A</a:t>
            </a:r>
            <a:r>
              <a:rPr lang="en-US" sz="2000" dirty="0" smtClean="0">
                <a:latin typeface="Arial"/>
                <a:cs typeface="Arial"/>
              </a:rPr>
              <a:t>→B takes place in a fixed bed reactor containing  spherical porous catalyst X22.  The overall </a:t>
            </a:r>
            <a:r>
              <a:rPr lang="en-US" sz="2000" dirty="0" err="1" smtClean="0">
                <a:latin typeface="Arial"/>
                <a:cs typeface="Arial"/>
              </a:rPr>
              <a:t>rxn</a:t>
            </a:r>
            <a:r>
              <a:rPr lang="en-US" sz="2000" dirty="0" smtClean="0">
                <a:latin typeface="Arial"/>
                <a:cs typeface="Arial"/>
              </a:rPr>
              <a:t> rates at a point in the reactor are shown in the graph below.   For which, if any, of the conditions shown (flow rates and temps) is the reaction limited by internal diffusion?</a:t>
            </a:r>
            <a:endParaRPr lang="en-US" sz="2000" dirty="0" smtClean="0"/>
          </a:p>
        </p:txBody>
      </p:sp>
      <p:pic>
        <p:nvPicPr>
          <p:cNvPr id="4" name="Picture 3" descr="12-3 graph.tif"/>
          <p:cNvPicPr>
            <a:picLocks noChangeAspect="1"/>
          </p:cNvPicPr>
          <p:nvPr/>
        </p:nvPicPr>
        <p:blipFill>
          <a:blip r:embed="rId2"/>
          <a:srcRect l="17967" t="2315"/>
          <a:stretch>
            <a:fillRect/>
          </a:stretch>
        </p:blipFill>
        <p:spPr>
          <a:xfrm>
            <a:off x="4953000" y="213360"/>
            <a:ext cx="4191000" cy="3215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3778928" y="1488874"/>
            <a:ext cx="1948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</a:t>
            </a:r>
            <a:r>
              <a:rPr lang="en-US" sz="2000" dirty="0" err="1" smtClean="0"/>
              <a:t>r’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 (mol/</a:t>
            </a:r>
            <a:r>
              <a:rPr lang="en-US" sz="2000" dirty="0" err="1" smtClean="0"/>
              <a:t>gcat</a:t>
            </a:r>
            <a:r>
              <a:rPr lang="en-US" sz="2000" dirty="0" err="1" smtClean="0">
                <a:latin typeface="Arial"/>
                <a:cs typeface="Arial"/>
              </a:rPr>
              <a:t>·s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endParaRPr lang="en-US" sz="20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3505200"/>
          <a:ext cx="757809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165350"/>
                <a:gridCol w="1676400"/>
                <a:gridCol w="1816100"/>
              </a:tblGrid>
              <a:tr h="32407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Type of Limitation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Variation of Reaction Rate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with: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Superficial velocity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Particle size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External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-3/2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Linear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Surface reaction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848478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Internal diffusion limited when  –</a:t>
            </a:r>
            <a:r>
              <a:rPr lang="en-US" dirty="0" err="1" smtClean="0">
                <a:solidFill>
                  <a:srgbClr val="C00000"/>
                </a:solidFill>
              </a:rPr>
              <a:t>r’</a:t>
            </a:r>
            <a:r>
              <a:rPr lang="en-US" baseline="-25000" dirty="0" err="1" smtClean="0">
                <a:solidFill>
                  <a:srgbClr val="C00000"/>
                </a:solidFill>
              </a:rPr>
              <a:t>A</a:t>
            </a:r>
            <a:r>
              <a:rPr lang="en-US" dirty="0" err="1" smtClean="0">
                <a:solidFill>
                  <a:srgbClr val="C00000"/>
                </a:solidFill>
                <a:latin typeface="Arial"/>
                <a:cs typeface="Arial"/>
              </a:rPr>
              <a:t>increases</a:t>
            </a:r>
            <a:r>
              <a:rPr lang="en-US" dirty="0" smtClean="0">
                <a:solidFill>
                  <a:srgbClr val="C00000"/>
                </a:solidFill>
                <a:latin typeface="Arial"/>
                <a:cs typeface="Arial"/>
              </a:rPr>
              <a:t> exponentially with T↑ </a:t>
            </a:r>
            <a:r>
              <a:rPr lang="en-US" i="1" dirty="0" smtClean="0">
                <a:solidFill>
                  <a:srgbClr val="C00000"/>
                </a:solidFill>
                <a:latin typeface="Arial"/>
                <a:cs typeface="Arial"/>
              </a:rPr>
              <a:t>&amp; </a:t>
            </a:r>
            <a:r>
              <a:rPr lang="en-US" i="1" u="sng" dirty="0" smtClean="0">
                <a:solidFill>
                  <a:srgbClr val="C00000"/>
                </a:solidFill>
                <a:latin typeface="Arial"/>
                <a:cs typeface="Arial"/>
              </a:rPr>
              <a:t>is independent of velocity</a:t>
            </a:r>
            <a:endParaRPr lang="en-US" i="1" u="sng" dirty="0" smtClean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0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C00000"/>
                </a:solidFill>
              </a:rPr>
              <a:t>How do we know it’s not surface </a:t>
            </a:r>
            <a:r>
              <a:rPr lang="en-US" sz="1900" dirty="0" err="1" smtClean="0">
                <a:solidFill>
                  <a:srgbClr val="C00000"/>
                </a:solidFill>
              </a:rPr>
              <a:t>rxn</a:t>
            </a:r>
            <a:r>
              <a:rPr lang="en-US" sz="1900" dirty="0" smtClean="0">
                <a:solidFill>
                  <a:srgbClr val="C00000"/>
                </a:solidFill>
              </a:rPr>
              <a:t> </a:t>
            </a:r>
            <a:r>
              <a:rPr lang="en-US" sz="1900" dirty="0">
                <a:solidFill>
                  <a:srgbClr val="C00000"/>
                </a:solidFill>
              </a:rPr>
              <a:t>limited </a:t>
            </a:r>
            <a:r>
              <a:rPr lang="en-US" sz="1900" dirty="0" smtClean="0">
                <a:solidFill>
                  <a:srgbClr val="C00000"/>
                </a:solidFill>
              </a:rPr>
              <a:t>at F</a:t>
            </a:r>
            <a:r>
              <a:rPr lang="en-US" sz="1900" baseline="-25000" dirty="0" smtClean="0">
                <a:solidFill>
                  <a:srgbClr val="C00000"/>
                </a:solidFill>
              </a:rPr>
              <a:t>T0</a:t>
            </a:r>
            <a:r>
              <a:rPr lang="en-US" sz="1900" dirty="0" smtClean="0">
                <a:solidFill>
                  <a:srgbClr val="C00000"/>
                </a:solidFill>
              </a:rPr>
              <a:t>=1000 &amp; 5000 </a:t>
            </a:r>
            <a:r>
              <a:rPr lang="en-US" sz="1900" dirty="0" err="1">
                <a:solidFill>
                  <a:srgbClr val="C00000"/>
                </a:solidFill>
              </a:rPr>
              <a:t>mol</a:t>
            </a:r>
            <a:r>
              <a:rPr lang="en-US" sz="1900" dirty="0">
                <a:solidFill>
                  <a:srgbClr val="C00000"/>
                </a:solidFill>
              </a:rPr>
              <a:t>/h </a:t>
            </a:r>
            <a:r>
              <a:rPr lang="en-US" sz="1900" dirty="0" smtClean="0">
                <a:solidFill>
                  <a:srgbClr val="C00000"/>
                </a:solidFill>
              </a:rPr>
              <a:t>&amp; T&gt;367K?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257800" y="1981200"/>
            <a:ext cx="914400" cy="533400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488290" y="1921929"/>
            <a:ext cx="2057400" cy="711575"/>
            <a:chOff x="5488290" y="1921929"/>
            <a:chExt cx="2057400" cy="711575"/>
          </a:xfrm>
        </p:grpSpPr>
        <p:sp>
          <p:nvSpPr>
            <p:cNvPr id="20" name="Rectangle 19"/>
            <p:cNvSpPr/>
            <p:nvPr/>
          </p:nvSpPr>
          <p:spPr>
            <a:xfrm rot="21200020">
              <a:off x="5488290" y="2481104"/>
              <a:ext cx="2057400" cy="1524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21200020">
              <a:off x="6177027" y="1921929"/>
              <a:ext cx="1188720" cy="1524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1"/>
          <p:cNvSpPr/>
          <p:nvPr/>
        </p:nvSpPr>
        <p:spPr>
          <a:xfrm rot="2375818">
            <a:off x="6772872" y="473573"/>
            <a:ext cx="457200" cy="112732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019800" y="1371600"/>
            <a:ext cx="533400" cy="606552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8732" y="5715000"/>
            <a:ext cx="887286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As T</a:t>
            </a:r>
            <a:r>
              <a:rPr lang="en-US" sz="1900" dirty="0" smtClean="0">
                <a:latin typeface="Arial"/>
                <a:cs typeface="Arial"/>
              </a:rPr>
              <a:t>↑, the specific rate constant k↑, the rate of the surface </a:t>
            </a:r>
            <a:r>
              <a:rPr lang="en-US" sz="1900" dirty="0" err="1" smtClean="0">
                <a:latin typeface="Arial"/>
                <a:cs typeface="Arial"/>
              </a:rPr>
              <a:t>rxn</a:t>
            </a:r>
            <a:r>
              <a:rPr lang="en-US" sz="1900" dirty="0" smtClean="0">
                <a:latin typeface="Arial"/>
                <a:cs typeface="Arial"/>
              </a:rPr>
              <a:t> &amp; consumption of reactant ↑.  Thus the reactant is more likely to be consumed before it reaches the core</a:t>
            </a:r>
            <a:r>
              <a:rPr lang="en-US" sz="1900" dirty="0" smtClean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65321" y="2023646"/>
            <a:ext cx="11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7030A0"/>
                </a:solidFill>
              </a:rPr>
              <a:t>ext</a:t>
            </a:r>
            <a:r>
              <a:rPr lang="en-US" sz="1600" dirty="0" smtClean="0">
                <a:solidFill>
                  <a:srgbClr val="7030A0"/>
                </a:solidFill>
              </a:rPr>
              <a:t> diff </a:t>
            </a:r>
            <a:r>
              <a:rPr lang="en-US" sz="1600" dirty="0" err="1" smtClean="0">
                <a:solidFill>
                  <a:srgbClr val="7030A0"/>
                </a:solidFill>
              </a:rPr>
              <a:t>lim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8601474">
            <a:off x="5544795" y="1751888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rxn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lim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9183750">
            <a:off x="6243051" y="377991"/>
            <a:ext cx="774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C00000"/>
                </a:solidFill>
              </a:rPr>
              <a:t>i</a:t>
            </a:r>
            <a:r>
              <a:rPr lang="en-US" sz="1600" dirty="0" err="1" smtClean="0">
                <a:solidFill>
                  <a:srgbClr val="C00000"/>
                </a:solidFill>
              </a:rPr>
              <a:t>nt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diff </a:t>
            </a:r>
            <a:r>
              <a:rPr lang="en-US" sz="1600" dirty="0" err="1" smtClean="0">
                <a:solidFill>
                  <a:srgbClr val="C00000"/>
                </a:solidFill>
              </a:rPr>
              <a:t>lim</a:t>
            </a:r>
            <a:endParaRPr lang="en-US" sz="16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2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-3 graph.tif"/>
          <p:cNvPicPr>
            <a:picLocks noChangeAspect="1"/>
          </p:cNvPicPr>
          <p:nvPr/>
        </p:nvPicPr>
        <p:blipFill>
          <a:blip r:embed="rId3"/>
          <a:srcRect l="17967" t="2315"/>
          <a:stretch>
            <a:fillRect/>
          </a:stretch>
        </p:blipFill>
        <p:spPr>
          <a:xfrm>
            <a:off x="4953000" y="213360"/>
            <a:ext cx="4191000" cy="321564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rot="5400000" flipH="1" flipV="1">
            <a:off x="5713962" y="2477138"/>
            <a:ext cx="905256" cy="158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" y="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catalytic reaction A</a:t>
            </a:r>
            <a:r>
              <a:rPr lang="en-US" sz="2000" dirty="0" smtClean="0">
                <a:latin typeface="Arial"/>
                <a:cs typeface="Arial"/>
              </a:rPr>
              <a:t>→B takes place in a fixed bed reactor containing  spherical porous catalyst X22.  The overall </a:t>
            </a:r>
            <a:r>
              <a:rPr lang="en-US" sz="2000" dirty="0" err="1" smtClean="0">
                <a:latin typeface="Arial"/>
                <a:cs typeface="Arial"/>
              </a:rPr>
              <a:t>rxn</a:t>
            </a:r>
            <a:r>
              <a:rPr lang="en-US" sz="2000" dirty="0" smtClean="0">
                <a:latin typeface="Arial"/>
                <a:cs typeface="Arial"/>
              </a:rPr>
              <a:t> rates at a point in the reactor are shown in the graph below.   </a:t>
            </a:r>
            <a:r>
              <a:rPr lang="en-US" sz="2000" dirty="0" smtClean="0">
                <a:solidFill>
                  <a:srgbClr val="7030A0"/>
                </a:solidFill>
                <a:latin typeface="Arial"/>
                <a:cs typeface="Arial"/>
              </a:rPr>
              <a:t>For a flow rate of 10 g mol/h, determine the overall effectiveness factor </a:t>
            </a:r>
            <a:r>
              <a:rPr lang="en-US" sz="2000" dirty="0" smtClean="0">
                <a:solidFill>
                  <a:srgbClr val="7030A0"/>
                </a:solidFill>
                <a:latin typeface="Symbol" pitchFamily="18" charset="2"/>
                <a:cs typeface="Arial"/>
              </a:rPr>
              <a:t>W</a:t>
            </a:r>
            <a:r>
              <a:rPr lang="en-US" sz="2000" dirty="0" smtClean="0">
                <a:solidFill>
                  <a:srgbClr val="7030A0"/>
                </a:solidFill>
                <a:cs typeface="Arial"/>
              </a:rPr>
              <a:t> at 360K</a:t>
            </a:r>
            <a:endParaRPr 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3778928" y="1488874"/>
            <a:ext cx="1948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</a:t>
            </a:r>
            <a:r>
              <a:rPr lang="en-US" sz="2000" dirty="0" err="1" smtClean="0"/>
              <a:t>r’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 (mol/</a:t>
            </a:r>
            <a:r>
              <a:rPr lang="en-US" sz="2000" dirty="0" err="1" smtClean="0"/>
              <a:t>gcat</a:t>
            </a:r>
            <a:r>
              <a:rPr lang="en-US" sz="2000" dirty="0" err="1" smtClean="0">
                <a:latin typeface="Arial"/>
                <a:cs typeface="Arial"/>
              </a:rPr>
              <a:t>·s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endParaRPr lang="en-US" sz="2000" dirty="0" smtClean="0"/>
          </a:p>
        </p:txBody>
      </p:sp>
      <p:sp>
        <p:nvSpPr>
          <p:cNvPr id="22" name="TextBox 21"/>
          <p:cNvSpPr txBox="1"/>
          <p:nvPr/>
        </p:nvSpPr>
        <p:spPr>
          <a:xfrm rot="19183750">
            <a:off x="6077942" y="377991"/>
            <a:ext cx="1104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Internal 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diff limited</a:t>
            </a:r>
          </a:p>
        </p:txBody>
      </p:sp>
      <p:sp>
        <p:nvSpPr>
          <p:cNvPr id="23" name="TextBox 22"/>
          <p:cNvSpPr txBox="1"/>
          <p:nvPr/>
        </p:nvSpPr>
        <p:spPr>
          <a:xfrm rot="21182035">
            <a:off x="6324596" y="2047009"/>
            <a:ext cx="1913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External diff limited</a:t>
            </a:r>
          </a:p>
        </p:txBody>
      </p:sp>
      <p:sp>
        <p:nvSpPr>
          <p:cNvPr id="24" name="TextBox 23"/>
          <p:cNvSpPr txBox="1"/>
          <p:nvPr/>
        </p:nvSpPr>
        <p:spPr>
          <a:xfrm rot="20034759">
            <a:off x="5257800" y="10668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Surface </a:t>
            </a:r>
            <a:r>
              <a:rPr lang="en-US" sz="1600" dirty="0" err="1" smtClean="0">
                <a:solidFill>
                  <a:srgbClr val="0000FF"/>
                </a:solidFill>
              </a:rPr>
              <a:t>rxn</a:t>
            </a:r>
            <a:r>
              <a:rPr lang="en-US" sz="1600" dirty="0" smtClean="0">
                <a:solidFill>
                  <a:srgbClr val="0000FF"/>
                </a:solidFill>
              </a:rPr>
              <a:t> limited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533400" y="3200400"/>
          <a:ext cx="749776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name="Equation" r:id="rId4" imgW="8115120" imgH="660240" progId="Equation.DSMT4">
                  <p:embed/>
                </p:oleObj>
              </mc:Choice>
              <mc:Fallback>
                <p:oleObj name="Equation" r:id="rId4" imgW="811512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00400"/>
                        <a:ext cx="7497763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81000" y="4431268"/>
          <a:ext cx="94615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Equation" r:id="rId6" imgW="1015920" imgH="698400" progId="Equation.DSMT4">
                  <p:embed/>
                </p:oleObj>
              </mc:Choice>
              <mc:Fallback>
                <p:oleObj name="Equation" r:id="rId6" imgW="101592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31268"/>
                        <a:ext cx="946150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eft Brace 24"/>
          <p:cNvSpPr/>
          <p:nvPr/>
        </p:nvSpPr>
        <p:spPr>
          <a:xfrm rot="2880000">
            <a:off x="5633858" y="1128219"/>
            <a:ext cx="228600" cy="1524000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15720000">
            <a:off x="6728884" y="1510010"/>
            <a:ext cx="137160" cy="1188720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/>
          <p:cNvSpPr/>
          <p:nvPr/>
        </p:nvSpPr>
        <p:spPr>
          <a:xfrm rot="4920000">
            <a:off x="6441229" y="1484434"/>
            <a:ext cx="137160" cy="2011680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6015714" y="2777786"/>
            <a:ext cx="301752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245786" y="2632164"/>
            <a:ext cx="94183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455685" y="4472543"/>
          <a:ext cx="13366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2" name="Equation" r:id="rId8" imgW="1434960" imgH="609480" progId="Equation.DSMT4">
                  <p:embed/>
                </p:oleObj>
              </mc:Choice>
              <mc:Fallback>
                <p:oleObj name="Equation" r:id="rId8" imgW="14349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685" y="4472543"/>
                        <a:ext cx="1336675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163096" y="447797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0.26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886" y="5169376"/>
            <a:ext cx="887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 we use for the rate of reaction if the interior was exposed to bulk conditions?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2400" y="5650468"/>
            <a:ext cx="696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Use the </a:t>
            </a:r>
            <a:r>
              <a:rPr lang="en-US" dirty="0" err="1" smtClean="0">
                <a:solidFill>
                  <a:srgbClr val="0000FF"/>
                </a:solidFill>
              </a:rPr>
              <a:t>rxn</a:t>
            </a:r>
            <a:r>
              <a:rPr lang="en-US" dirty="0" smtClean="0">
                <a:solidFill>
                  <a:srgbClr val="0000FF"/>
                </a:solidFill>
              </a:rPr>
              <a:t> rate obtained under surface reaction limited conditions</a:t>
            </a:r>
          </a:p>
        </p:txBody>
      </p:sp>
      <p:sp>
        <p:nvSpPr>
          <p:cNvPr id="35" name="Left Brace 34"/>
          <p:cNvSpPr/>
          <p:nvPr/>
        </p:nvSpPr>
        <p:spPr>
          <a:xfrm rot="16200000">
            <a:off x="4343399" y="431799"/>
            <a:ext cx="182881" cy="7040880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312160" y="4045188"/>
            <a:ext cx="3219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Rxn</a:t>
            </a:r>
            <a:r>
              <a:rPr lang="en-US" dirty="0" smtClean="0">
                <a:solidFill>
                  <a:srgbClr val="0000FF"/>
                </a:solidFill>
              </a:rPr>
              <a:t> w/out diffusion limitations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240944" y="2036330"/>
            <a:ext cx="932688" cy="158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65573" y="474622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0.70</a:t>
            </a: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2878138" y="4640263"/>
          <a:ext cx="1217612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3" name="Equation" r:id="rId10" imgW="1307880" imgH="253800" progId="Equation.DSMT4">
                  <p:embed/>
                </p:oleObj>
              </mc:Choice>
              <mc:Fallback>
                <p:oleObj name="Equation" r:id="rId10" imgW="1307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4640263"/>
                        <a:ext cx="1217612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54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 animBg="1"/>
      <p:bldP spid="36" grpId="0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-3 graph.tif"/>
          <p:cNvPicPr>
            <a:picLocks noChangeAspect="1"/>
          </p:cNvPicPr>
          <p:nvPr/>
        </p:nvPicPr>
        <p:blipFill>
          <a:blip r:embed="rId3"/>
          <a:srcRect l="17967" t="2315"/>
          <a:stretch>
            <a:fillRect/>
          </a:stretch>
        </p:blipFill>
        <p:spPr>
          <a:xfrm>
            <a:off x="4953000" y="228600"/>
            <a:ext cx="4191000" cy="321564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rot="5400000" flipH="1" flipV="1">
            <a:off x="5808272" y="2151106"/>
            <a:ext cx="16002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381000" y="4431268"/>
          <a:ext cx="1014412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Equation" r:id="rId4" imgW="1104840" imgH="698400" progId="Equation.DSMT4">
                  <p:embed/>
                </p:oleObj>
              </mc:Choice>
              <mc:Fallback>
                <p:oleObj name="Equation" r:id="rId4" imgW="110484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31268"/>
                        <a:ext cx="1014412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114300" y="3303588"/>
          <a:ext cx="89185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name="Equation" r:id="rId6" imgW="9664560" imgH="660240" progId="Equation.DSMT4">
                  <p:embed/>
                </p:oleObj>
              </mc:Choice>
              <mc:Fallback>
                <p:oleObj name="Equation" r:id="rId6" imgW="966456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3303588"/>
                        <a:ext cx="8918575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0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catalytic reaction A</a:t>
            </a:r>
            <a:r>
              <a:rPr lang="en-US" sz="2000" dirty="0" smtClean="0">
                <a:latin typeface="Arial"/>
                <a:cs typeface="Arial"/>
              </a:rPr>
              <a:t>→B takes place in a fixed bed reactor containing  spherical porous catalyst X22.  The overall </a:t>
            </a:r>
            <a:r>
              <a:rPr lang="en-US" sz="2000" dirty="0" err="1" smtClean="0">
                <a:latin typeface="Arial"/>
                <a:cs typeface="Arial"/>
              </a:rPr>
              <a:t>rxn</a:t>
            </a:r>
            <a:r>
              <a:rPr lang="en-US" sz="2000" dirty="0" smtClean="0">
                <a:latin typeface="Arial"/>
                <a:cs typeface="Arial"/>
              </a:rPr>
              <a:t> rates at a point in the reactor are shown in the graph below.   </a:t>
            </a:r>
            <a:r>
              <a:rPr lang="en-US" sz="2000" dirty="0" smtClean="0">
                <a:solidFill>
                  <a:srgbClr val="7030A0"/>
                </a:solidFill>
                <a:latin typeface="Arial"/>
                <a:cs typeface="Arial"/>
              </a:rPr>
              <a:t>For F</a:t>
            </a:r>
            <a:r>
              <a:rPr lang="en-US" sz="2000" baseline="-25000" dirty="0" smtClean="0">
                <a:solidFill>
                  <a:srgbClr val="7030A0"/>
                </a:solidFill>
                <a:latin typeface="Arial"/>
                <a:cs typeface="Arial"/>
              </a:rPr>
              <a:t>T0</a:t>
            </a:r>
            <a:r>
              <a:rPr lang="en-US" sz="2000" dirty="0" smtClean="0">
                <a:solidFill>
                  <a:srgbClr val="7030A0"/>
                </a:solidFill>
                <a:cs typeface="Arial"/>
              </a:rPr>
              <a:t>= 5000 g mol/h, estimate </a:t>
            </a:r>
            <a:r>
              <a:rPr lang="en-US" sz="2000" dirty="0" smtClean="0">
                <a:solidFill>
                  <a:srgbClr val="7030A0"/>
                </a:solidFill>
                <a:latin typeface="Arial"/>
                <a:cs typeface="Arial"/>
              </a:rPr>
              <a:t>the internal effectiveness factor </a:t>
            </a:r>
            <a:r>
              <a:rPr lang="en-US" sz="2000" dirty="0" smtClean="0">
                <a:solidFill>
                  <a:srgbClr val="7030A0"/>
                </a:solidFill>
                <a:latin typeface="Symbol" pitchFamily="18" charset="2"/>
                <a:cs typeface="Arial"/>
              </a:rPr>
              <a:t>h </a:t>
            </a:r>
            <a:r>
              <a:rPr lang="en-US" sz="2000" dirty="0" smtClean="0">
                <a:solidFill>
                  <a:srgbClr val="7030A0"/>
                </a:solidFill>
                <a:latin typeface="Arial"/>
                <a:cs typeface="Arial"/>
              </a:rPr>
              <a:t>at </a:t>
            </a:r>
            <a:r>
              <a:rPr lang="en-US" sz="2000" dirty="0" smtClean="0">
                <a:solidFill>
                  <a:srgbClr val="7030A0"/>
                </a:solidFill>
                <a:cs typeface="Arial"/>
              </a:rPr>
              <a:t>367K</a:t>
            </a:r>
            <a:endParaRPr 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3778928" y="1488874"/>
            <a:ext cx="1948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</a:t>
            </a:r>
            <a:r>
              <a:rPr lang="en-US" sz="2000" dirty="0" err="1" smtClean="0"/>
              <a:t>r’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 (mol/</a:t>
            </a:r>
            <a:r>
              <a:rPr lang="en-US" sz="2000" dirty="0" err="1" smtClean="0"/>
              <a:t>gcat</a:t>
            </a:r>
            <a:r>
              <a:rPr lang="en-US" sz="2000" dirty="0" err="1" smtClean="0">
                <a:latin typeface="Arial"/>
                <a:cs typeface="Arial"/>
              </a:rPr>
              <a:t>·s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endParaRPr lang="en-US" sz="2000" dirty="0" smtClean="0"/>
          </a:p>
        </p:txBody>
      </p:sp>
      <p:sp>
        <p:nvSpPr>
          <p:cNvPr id="22" name="TextBox 21"/>
          <p:cNvSpPr txBox="1"/>
          <p:nvPr/>
        </p:nvSpPr>
        <p:spPr>
          <a:xfrm rot="19183750">
            <a:off x="6839943" y="973407"/>
            <a:ext cx="1104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Internal 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diff limited</a:t>
            </a:r>
          </a:p>
        </p:txBody>
      </p:sp>
      <p:sp>
        <p:nvSpPr>
          <p:cNvPr id="23" name="TextBox 22"/>
          <p:cNvSpPr txBox="1"/>
          <p:nvPr/>
        </p:nvSpPr>
        <p:spPr>
          <a:xfrm rot="21182035">
            <a:off x="6324596" y="2047009"/>
            <a:ext cx="1913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External diff limited</a:t>
            </a:r>
          </a:p>
        </p:txBody>
      </p:sp>
      <p:sp>
        <p:nvSpPr>
          <p:cNvPr id="24" name="TextBox 23"/>
          <p:cNvSpPr txBox="1"/>
          <p:nvPr/>
        </p:nvSpPr>
        <p:spPr>
          <a:xfrm rot="20034759">
            <a:off x="5257800" y="10668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Surface </a:t>
            </a:r>
            <a:r>
              <a:rPr lang="en-US" sz="1600" dirty="0" err="1" smtClean="0">
                <a:solidFill>
                  <a:srgbClr val="0000FF"/>
                </a:solidFill>
              </a:rPr>
              <a:t>rxn</a:t>
            </a:r>
            <a:r>
              <a:rPr lang="en-US" sz="1600" dirty="0" smtClean="0">
                <a:solidFill>
                  <a:srgbClr val="0000FF"/>
                </a:solidFill>
              </a:rPr>
              <a:t> limited</a:t>
            </a:r>
          </a:p>
        </p:txBody>
      </p:sp>
      <p:sp>
        <p:nvSpPr>
          <p:cNvPr id="25" name="Left Brace 24"/>
          <p:cNvSpPr/>
          <p:nvPr/>
        </p:nvSpPr>
        <p:spPr>
          <a:xfrm rot="2880000">
            <a:off x="5633858" y="1128219"/>
            <a:ext cx="228600" cy="1524000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15720000">
            <a:off x="6728884" y="1510010"/>
            <a:ext cx="137160" cy="1188720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/>
          <p:cNvSpPr/>
          <p:nvPr/>
        </p:nvSpPr>
        <p:spPr>
          <a:xfrm rot="4920000">
            <a:off x="6441229" y="1484434"/>
            <a:ext cx="137160" cy="2011680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5226580" y="1371475"/>
            <a:ext cx="139903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479550" y="4471988"/>
          <a:ext cx="12890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Equation" r:id="rId8" imgW="1384200" imgH="609480" progId="Equation.DSMT4">
                  <p:embed/>
                </p:oleObj>
              </mc:Choice>
              <mc:Fallback>
                <p:oleObj name="Equation" r:id="rId8" imgW="138420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4471988"/>
                        <a:ext cx="1289050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163096" y="447797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1.2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887" y="5169376"/>
            <a:ext cx="8838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 we use for the rate of reaction if the interior was exposed to the conditions at the surface of the pellet?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2400" y="5879068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Extrapolate the line for the surface reaction limited regime of the F</a:t>
            </a:r>
            <a:r>
              <a:rPr lang="en-US" baseline="-25000" dirty="0" smtClean="0">
                <a:solidFill>
                  <a:srgbClr val="0000FF"/>
                </a:solidFill>
              </a:rPr>
              <a:t>T0</a:t>
            </a:r>
            <a:r>
              <a:rPr lang="en-US" dirty="0" smtClean="0">
                <a:solidFill>
                  <a:srgbClr val="0000FF"/>
                </a:solidFill>
              </a:rPr>
              <a:t> = 5000 mol/h plot  to estimate the </a:t>
            </a:r>
            <a:r>
              <a:rPr lang="en-US" dirty="0" err="1" smtClean="0">
                <a:solidFill>
                  <a:srgbClr val="0000FF"/>
                </a:solidFill>
              </a:rPr>
              <a:t>rxn</a:t>
            </a:r>
            <a:r>
              <a:rPr lang="en-US" dirty="0" smtClean="0">
                <a:solidFill>
                  <a:srgbClr val="0000FF"/>
                </a:solidFill>
              </a:rPr>
              <a:t> rate that would be obtained without internal diffusion</a:t>
            </a:r>
          </a:p>
        </p:txBody>
      </p:sp>
      <p:sp>
        <p:nvSpPr>
          <p:cNvPr id="35" name="Left Brace 34"/>
          <p:cNvSpPr/>
          <p:nvPr/>
        </p:nvSpPr>
        <p:spPr>
          <a:xfrm rot="16200000">
            <a:off x="4693920" y="-198119"/>
            <a:ext cx="182881" cy="8503920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69920" y="4155440"/>
            <a:ext cx="405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Rxn</a:t>
            </a:r>
            <a:r>
              <a:rPr lang="en-US" dirty="0" smtClean="0">
                <a:solidFill>
                  <a:srgbClr val="0000FF"/>
                </a:solidFill>
              </a:rPr>
              <a:t> w/out internal diffusion limitations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65573" y="474622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1.4</a:t>
            </a: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2901950" y="4614863"/>
          <a:ext cx="116998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Equation" r:id="rId10" imgW="1257120" imgH="304560" progId="Equation.DSMT4">
                  <p:embed/>
                </p:oleObj>
              </mc:Choice>
              <mc:Fallback>
                <p:oleObj name="Equation" r:id="rId10" imgW="12571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4614863"/>
                        <a:ext cx="1169988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/>
          <p:nvPr/>
        </p:nvCxnSpPr>
        <p:spPr>
          <a:xfrm rot="5400000" flipH="1" flipV="1">
            <a:off x="5909600" y="1028700"/>
            <a:ext cx="1219200" cy="5334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5922235" y="430853"/>
            <a:ext cx="0" cy="13716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5688269" y="2014026"/>
            <a:ext cx="1837944" cy="158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06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 animBg="1"/>
      <p:bldP spid="36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Overall Molar Rate of Reaction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3154363" y="914400"/>
          <a:ext cx="283527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" name="Equation" r:id="rId3" imgW="3060360" imgH="380880" progId="Equation.DSMT4">
                  <p:embed/>
                </p:oleObj>
              </mc:Choice>
              <mc:Fallback>
                <p:oleObj name="Equation" r:id="rId3" imgW="3060360" imgH="3808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914400"/>
                        <a:ext cx="283527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4955426" y="1325530"/>
          <a:ext cx="284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3" name="Equation" r:id="rId5" imgW="2844720" imgH="380880" progId="Equation.DSMT4">
                  <p:embed/>
                </p:oleObj>
              </mc:Choice>
              <mc:Fallback>
                <p:oleObj name="Equation" r:id="rId5" imgW="2844720" imgH="380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5426" y="1325530"/>
                        <a:ext cx="28448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43774" y="1325530"/>
            <a:ext cx="3385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external mass transport: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" y="1789142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Internal diffusion resistance is significant, so the reactant </a:t>
            </a:r>
            <a:r>
              <a:rPr lang="en-US" sz="2000" dirty="0" err="1" smtClean="0"/>
              <a:t>conc</a:t>
            </a:r>
            <a:r>
              <a:rPr lang="en-US" sz="2000" dirty="0" smtClean="0"/>
              <a:t> at the internal surface is lower that the reactant </a:t>
            </a:r>
            <a:r>
              <a:rPr lang="en-US" sz="2000" dirty="0" err="1" smtClean="0"/>
              <a:t>conc</a:t>
            </a:r>
            <a:r>
              <a:rPr lang="en-US" sz="2000" dirty="0" smtClean="0"/>
              <a:t> at the external surface:</a:t>
            </a:r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76200" y="2924660"/>
          <a:ext cx="4297363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4" name="Equation" r:id="rId7" imgW="4673520" imgH="698400" progId="Equation.DSMT4">
                  <p:embed/>
                </p:oleObj>
              </mc:Choice>
              <mc:Fallback>
                <p:oleObj name="Equation" r:id="rId7" imgW="4673520" imgH="698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924660"/>
                        <a:ext cx="4297363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4516438" y="3096110"/>
          <a:ext cx="1960562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" name="Equation" r:id="rId9" imgW="2133360" imgH="355320" progId="Equation.DSMT4">
                  <p:embed/>
                </p:oleObj>
              </mc:Choice>
              <mc:Fallback>
                <p:oleObj name="Equation" r:id="rId9" imgW="2133360" imgH="355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438" y="3096110"/>
                        <a:ext cx="1960562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0" y="2527706"/>
            <a:ext cx="338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: internal effectiveness factor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05600" y="2917586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a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order </a:t>
            </a:r>
            <a:r>
              <a:rPr lang="en-US" sz="2000" dirty="0" err="1" smtClean="0"/>
              <a:t>rxn</a:t>
            </a:r>
            <a:r>
              <a:rPr lang="en-US" sz="2000" dirty="0" smtClean="0"/>
              <a:t>:  -</a:t>
            </a:r>
            <a:r>
              <a:rPr lang="en-US" sz="2000" dirty="0" err="1" smtClean="0"/>
              <a:t>r’’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=-</a:t>
            </a:r>
            <a:r>
              <a:rPr lang="en-US" sz="2000" dirty="0" smtClean="0">
                <a:latin typeface="Symbol" pitchFamily="18" charset="2"/>
              </a:rPr>
              <a:t>h</a:t>
            </a:r>
            <a:r>
              <a:rPr lang="en-US" sz="2000" dirty="0" smtClean="0"/>
              <a:t>k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As</a:t>
            </a:r>
            <a:r>
              <a:rPr lang="en-US" sz="2000" dirty="0" smtClean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3810000"/>
            <a:ext cx="818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Plug flux &amp; 1</a:t>
            </a:r>
            <a:r>
              <a:rPr lang="en-US" sz="2000" baseline="30000" dirty="0" smtClean="0">
                <a:solidFill>
                  <a:srgbClr val="0000FF"/>
                </a:solidFill>
              </a:rPr>
              <a:t>st</a:t>
            </a:r>
            <a:r>
              <a:rPr lang="en-US" sz="2000" dirty="0" smtClean="0">
                <a:solidFill>
                  <a:srgbClr val="0000FF"/>
                </a:solidFill>
              </a:rPr>
              <a:t> order </a:t>
            </a:r>
            <a:r>
              <a:rPr lang="en-US" sz="2000" dirty="0" err="1" smtClean="0">
                <a:solidFill>
                  <a:srgbClr val="0000FF"/>
                </a:solidFill>
              </a:rPr>
              <a:t>rxn</a:t>
            </a:r>
            <a:r>
              <a:rPr lang="en-US" sz="2000" dirty="0" smtClean="0">
                <a:solidFill>
                  <a:srgbClr val="0000FF"/>
                </a:solidFill>
              </a:rPr>
              <a:t> rate back into the mass balance, solve for C</a:t>
            </a:r>
            <a:r>
              <a:rPr lang="en-US" sz="2000" baseline="-25000" dirty="0" smtClean="0">
                <a:solidFill>
                  <a:srgbClr val="0000FF"/>
                </a:solidFill>
              </a:rPr>
              <a:t>As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378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156075"/>
              </p:ext>
            </p:extLst>
          </p:nvPr>
        </p:nvGraphicFramePr>
        <p:xfrm>
          <a:off x="879475" y="4419600"/>
          <a:ext cx="39211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" name="Equation" r:id="rId11" imgW="4228920" imgH="355320" progId="Equation.DSMT4">
                  <p:embed/>
                </p:oleObj>
              </mc:Choice>
              <mc:Fallback>
                <p:oleObj name="Equation" r:id="rId11" imgW="4228920" imgH="3553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4419600"/>
                        <a:ext cx="392112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763112"/>
              </p:ext>
            </p:extLst>
          </p:nvPr>
        </p:nvGraphicFramePr>
        <p:xfrm>
          <a:off x="4953000" y="4267200"/>
          <a:ext cx="32353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" name="Equation" r:id="rId13" imgW="3492360" imgH="698400" progId="Equation.DSMT4">
                  <p:embed/>
                </p:oleObj>
              </mc:Choice>
              <mc:Fallback>
                <p:oleObj name="Equation" r:id="rId13" imgW="3492360" imgH="6984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267200"/>
                        <a:ext cx="323532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33400" y="5029200"/>
            <a:ext cx="3276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Insert C</a:t>
            </a:r>
            <a:r>
              <a:rPr lang="en-US" sz="2000" baseline="-25000" dirty="0" smtClean="0">
                <a:solidFill>
                  <a:srgbClr val="0000FF"/>
                </a:solidFill>
              </a:rPr>
              <a:t>As</a:t>
            </a:r>
            <a:r>
              <a:rPr lang="en-US" sz="2000" dirty="0" smtClean="0">
                <a:solidFill>
                  <a:srgbClr val="0000FF"/>
                </a:solidFill>
              </a:rPr>
              <a:t> into –</a:t>
            </a:r>
            <a:r>
              <a:rPr lang="en-US" sz="2000" dirty="0" err="1" smtClean="0">
                <a:solidFill>
                  <a:srgbClr val="0000FF"/>
                </a:solidFill>
              </a:rPr>
              <a:t>r’’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=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h</a:t>
            </a:r>
            <a:r>
              <a:rPr lang="en-US" sz="2000" dirty="0" smtClean="0">
                <a:solidFill>
                  <a:srgbClr val="0000FF"/>
                </a:solidFill>
              </a:rPr>
              <a:t>k</a:t>
            </a:r>
            <a:r>
              <a:rPr lang="en-US" sz="2000" baseline="-25000" dirty="0" smtClean="0">
                <a:solidFill>
                  <a:srgbClr val="0000FF"/>
                </a:solidFill>
              </a:rPr>
              <a:t>1</a:t>
            </a:r>
            <a:r>
              <a:rPr lang="en-US" sz="2000" dirty="0" smtClean="0">
                <a:solidFill>
                  <a:srgbClr val="0000FF"/>
                </a:solidFill>
              </a:rPr>
              <a:t>C</a:t>
            </a:r>
            <a:r>
              <a:rPr lang="en-US" sz="2000" baseline="-25000" dirty="0" smtClean="0">
                <a:solidFill>
                  <a:srgbClr val="0000FF"/>
                </a:solidFill>
              </a:rPr>
              <a:t>As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824862"/>
              </p:ext>
            </p:extLst>
          </p:nvPr>
        </p:nvGraphicFramePr>
        <p:xfrm>
          <a:off x="1711325" y="5632450"/>
          <a:ext cx="22907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" name="Equation" r:id="rId15" imgW="2450880" imgH="698400" progId="Equation.DSMT4">
                  <p:embed/>
                </p:oleObj>
              </mc:Choice>
              <mc:Fallback>
                <p:oleObj name="Equation" r:id="rId15" imgW="2450880" imgH="6984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25" y="5632450"/>
                        <a:ext cx="22907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419600" y="5657910"/>
            <a:ext cx="365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7030A0"/>
                </a:solidFill>
              </a:rPr>
              <a:t>Overall 1</a:t>
            </a:r>
            <a:r>
              <a:rPr lang="en-US" altLang="zh-TW" sz="2000" baseline="30000" dirty="0" smtClean="0">
                <a:solidFill>
                  <a:srgbClr val="7030A0"/>
                </a:solidFill>
              </a:rPr>
              <a:t>st</a:t>
            </a:r>
            <a:r>
              <a:rPr lang="en-US" altLang="zh-TW" sz="2000" dirty="0" smtClean="0">
                <a:solidFill>
                  <a:srgbClr val="7030A0"/>
                </a:solidFill>
              </a:rPr>
              <a:t> order </a:t>
            </a:r>
            <a:r>
              <a:rPr lang="en-US" altLang="zh-TW" sz="2000" dirty="0" err="1" smtClean="0">
                <a:solidFill>
                  <a:srgbClr val="7030A0"/>
                </a:solidFill>
              </a:rPr>
              <a:t>rxn</a:t>
            </a:r>
            <a:r>
              <a:rPr lang="en-US" altLang="zh-TW" sz="2000" dirty="0" smtClean="0">
                <a:solidFill>
                  <a:srgbClr val="7030A0"/>
                </a:solidFill>
              </a:rPr>
              <a:t> </a:t>
            </a:r>
            <a:r>
              <a:rPr lang="en-US" altLang="zh-TW" sz="2000" dirty="0">
                <a:solidFill>
                  <a:srgbClr val="7030A0"/>
                </a:solidFill>
              </a:rPr>
              <a:t>rate </a:t>
            </a:r>
            <a:r>
              <a:rPr lang="en-US" altLang="zh-TW" sz="2000" dirty="0" smtClean="0">
                <a:solidFill>
                  <a:srgbClr val="7030A0"/>
                </a:solidFill>
              </a:rPr>
              <a:t>with internal &amp; external diffusion</a:t>
            </a:r>
            <a:endParaRPr lang="en-US" altLang="zh-TW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6836" y="1794748"/>
            <a:ext cx="26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A1</a:t>
            </a:r>
            <a:r>
              <a:rPr lang="en-US" dirty="0" smtClean="0"/>
              <a:t>=0.632 for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z, &amp;</a:t>
            </a:r>
            <a:r>
              <a:rPr lang="en-US" dirty="0" smtClean="0">
                <a:latin typeface="Symbol" pitchFamily="18" charset="2"/>
              </a:rPr>
              <a:t> u</a:t>
            </a:r>
            <a:r>
              <a:rPr lang="en-US" baseline="-25000" dirty="0" smtClean="0">
                <a:latin typeface="Symbol" pitchFamily="18" charset="2"/>
              </a:rPr>
              <a:t>0</a:t>
            </a:r>
            <a:endParaRPr lang="en-US" dirty="0" smtClean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031098"/>
              </p:ext>
            </p:extLst>
          </p:nvPr>
        </p:nvGraphicFramePr>
        <p:xfrm>
          <a:off x="457200" y="2362200"/>
          <a:ext cx="8229600" cy="1682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23797"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Type of Limitation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Variation of Reaction Rate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with: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18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Superficial velocity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Particle size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79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External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-3/2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Linear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79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7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Surface reaction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08468" y="1798768"/>
            <a:ext cx="335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A2</a:t>
            </a:r>
            <a:r>
              <a:rPr lang="en-US" dirty="0" smtClean="0"/>
              <a:t>=? for d</a:t>
            </a:r>
            <a:r>
              <a:rPr lang="en-US" baseline="-25000" dirty="0" smtClean="0"/>
              <a:t>p1</a:t>
            </a:r>
            <a:r>
              <a:rPr lang="en-US" dirty="0" smtClean="0"/>
              <a:t>/3, 1.5z</a:t>
            </a:r>
            <a:r>
              <a:rPr lang="en-US" baseline="-25000" dirty="0" smtClean="0"/>
              <a:t>1</a:t>
            </a:r>
            <a:r>
              <a:rPr lang="en-US" dirty="0" smtClean="0"/>
              <a:t>, and 4</a:t>
            </a:r>
            <a:r>
              <a:rPr lang="en-US" dirty="0" smtClean="0">
                <a:latin typeface="Symbol" pitchFamily="18" charset="2"/>
              </a:rPr>
              <a:t>u</a:t>
            </a:r>
            <a:r>
              <a:rPr lang="en-US" baseline="-25000" dirty="0" smtClean="0">
                <a:latin typeface="Symbol" pitchFamily="18" charset="2"/>
              </a:rPr>
              <a:t>0,1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6200" y="762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 is removed from a waste stream by passing the effluent gas over a solid granular absorbent in a tubular PBR.  Presently </a:t>
            </a:r>
            <a:r>
              <a:rPr lang="en-US" dirty="0" smtClean="0">
                <a:solidFill>
                  <a:srgbClr val="7030A0"/>
                </a:solidFill>
              </a:rPr>
              <a:t>63.2% is removed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7030A0"/>
                </a:solidFill>
              </a:rPr>
              <a:t>the reaction is external diffusion limited</a:t>
            </a:r>
            <a:r>
              <a:rPr lang="en-US" dirty="0" smtClean="0"/>
              <a:t>.  If the </a:t>
            </a:r>
            <a:r>
              <a:rPr lang="en-US" dirty="0" smtClean="0">
                <a:solidFill>
                  <a:srgbClr val="006600"/>
                </a:solidFill>
              </a:rPr>
              <a:t>flow rate were increases by a factor of 4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006600"/>
                </a:solidFill>
              </a:rPr>
              <a:t>particle diameter were decreased by a factor of 3</a:t>
            </a:r>
            <a:r>
              <a:rPr lang="en-US" dirty="0" smtClean="0"/>
              <a:t>, and the </a:t>
            </a:r>
            <a:r>
              <a:rPr lang="en-US" dirty="0" smtClean="0">
                <a:solidFill>
                  <a:srgbClr val="006600"/>
                </a:solidFill>
              </a:rPr>
              <a:t>tube length (z) were increased by 1.5x</a:t>
            </a:r>
            <a:r>
              <a:rPr lang="en-US" dirty="0" smtClean="0"/>
              <a:t>, what percentage of Cl</a:t>
            </a:r>
            <a:r>
              <a:rPr lang="en-US" baseline="-25000" dirty="0" smtClean="0"/>
              <a:t>2</a:t>
            </a:r>
            <a:r>
              <a:rPr lang="en-US" dirty="0" smtClean="0"/>
              <a:t> would be </a:t>
            </a:r>
            <a:r>
              <a:rPr lang="en-US" dirty="0"/>
              <a:t>removed (assume still external diffusion limited)?  </a:t>
            </a:r>
            <a:r>
              <a:rPr lang="en-US" dirty="0" smtClean="0"/>
              <a:t>What guidelines (T, C</a:t>
            </a:r>
            <a:r>
              <a:rPr lang="en-US" baseline="-25000" dirty="0" smtClean="0"/>
              <a:t>A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u</a:t>
            </a:r>
            <a:r>
              <a:rPr lang="en-US" dirty="0" smtClean="0"/>
              <a:t>) do you propose for efficient operation of this bed?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562600" y="2057400"/>
            <a:ext cx="381000" cy="1066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824012" y="2057400"/>
            <a:ext cx="3795988" cy="1066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6836" y="1912648"/>
            <a:ext cx="26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A1</a:t>
            </a:r>
            <a:r>
              <a:rPr lang="en-US" dirty="0" smtClean="0"/>
              <a:t>=0.632 for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z, &amp;</a:t>
            </a:r>
            <a:r>
              <a:rPr lang="en-US" dirty="0" smtClean="0">
                <a:latin typeface="Symbol" pitchFamily="18" charset="2"/>
              </a:rPr>
              <a:t> u</a:t>
            </a:r>
            <a:r>
              <a:rPr lang="en-US" baseline="-25000" dirty="0" smtClean="0">
                <a:latin typeface="Symbol" pitchFamily="18" charset="2"/>
              </a:rPr>
              <a:t>0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08468" y="1916668"/>
            <a:ext cx="335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A2</a:t>
            </a:r>
            <a:r>
              <a:rPr lang="en-US" dirty="0" smtClean="0"/>
              <a:t>=? for d</a:t>
            </a:r>
            <a:r>
              <a:rPr lang="en-US" baseline="-25000" dirty="0" smtClean="0"/>
              <a:t>p1</a:t>
            </a:r>
            <a:r>
              <a:rPr lang="en-US" dirty="0" smtClean="0"/>
              <a:t>/3, 1.5z</a:t>
            </a:r>
            <a:r>
              <a:rPr lang="en-US" baseline="-25000" dirty="0" smtClean="0"/>
              <a:t>1</a:t>
            </a:r>
            <a:r>
              <a:rPr lang="en-US" dirty="0" smtClean="0"/>
              <a:t>, and 4</a:t>
            </a:r>
            <a:r>
              <a:rPr lang="en-US" dirty="0" smtClean="0">
                <a:latin typeface="Symbol" pitchFamily="18" charset="2"/>
              </a:rPr>
              <a:t>u</a:t>
            </a:r>
            <a:r>
              <a:rPr lang="en-US" baseline="-25000" dirty="0" smtClean="0">
                <a:latin typeface="Symbol" pitchFamily="18" charset="2"/>
              </a:rPr>
              <a:t>0,1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6200" y="1941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 is removed from a waste stream by passing the effluent gas over a solid granular absorbent in a tubular PBR.  Presently </a:t>
            </a:r>
            <a:r>
              <a:rPr lang="en-US" dirty="0" smtClean="0">
                <a:solidFill>
                  <a:srgbClr val="7030A0"/>
                </a:solidFill>
              </a:rPr>
              <a:t>63.2% is removed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7030A0"/>
                </a:solidFill>
              </a:rPr>
              <a:t>the reaction is external diffusion limited</a:t>
            </a:r>
            <a:r>
              <a:rPr lang="en-US" dirty="0" smtClean="0"/>
              <a:t>.  If the </a:t>
            </a:r>
            <a:r>
              <a:rPr lang="en-US" dirty="0" smtClean="0">
                <a:solidFill>
                  <a:srgbClr val="006600"/>
                </a:solidFill>
              </a:rPr>
              <a:t>flow rate were increases by a factor of 4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006600"/>
                </a:solidFill>
              </a:rPr>
              <a:t>particle diameter were decreased by a factor of 3</a:t>
            </a:r>
            <a:r>
              <a:rPr lang="en-US" dirty="0" smtClean="0"/>
              <a:t>, and the </a:t>
            </a:r>
            <a:r>
              <a:rPr lang="en-US" dirty="0" smtClean="0">
                <a:solidFill>
                  <a:srgbClr val="006600"/>
                </a:solidFill>
              </a:rPr>
              <a:t>tube length (z) were increased by 1.5x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what percentage of Cl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would be </a:t>
            </a:r>
            <a:r>
              <a:rPr lang="en-US" dirty="0">
                <a:solidFill>
                  <a:srgbClr val="C00000"/>
                </a:solidFill>
              </a:rPr>
              <a:t>removed (assume still external diffusion limited)</a:t>
            </a:r>
            <a:r>
              <a:rPr lang="en-US" dirty="0"/>
              <a:t>?  </a:t>
            </a:r>
            <a:r>
              <a:rPr lang="en-US" dirty="0" smtClean="0"/>
              <a:t>What guidelines (T, C</a:t>
            </a:r>
            <a:r>
              <a:rPr lang="en-US" baseline="-25000" dirty="0" smtClean="0"/>
              <a:t>A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u</a:t>
            </a:r>
            <a:r>
              <a:rPr lang="en-US" dirty="0" smtClean="0"/>
              <a:t>) do you propose for efficient operation of this bed?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26566" y="2971800"/>
            <a:ext cx="9197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Need to relate X</a:t>
            </a:r>
            <a:r>
              <a:rPr lang="en-US" sz="2000" baseline="-25000" dirty="0" smtClean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 to reactor length in the presence of an external diffusion limit</a:t>
            </a:r>
          </a:p>
        </p:txBody>
      </p:sp>
    </p:spTree>
    <p:extLst>
      <p:ext uri="{BB962C8B-B14F-4D97-AF65-F5344CB8AC3E}">
        <p14:creationId xmlns:p14="http://schemas.microsoft.com/office/powerpoint/2010/main" val="104627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Mass Transfer Limited </a:t>
            </a:r>
            <a:r>
              <a:rPr lang="en-US" dirty="0" err="1" smtClean="0">
                <a:solidFill>
                  <a:schemeClr val="tx1"/>
                </a:solidFill>
              </a:rPr>
              <a:t>Rxn</a:t>
            </a:r>
            <a:r>
              <a:rPr lang="en-US" dirty="0" smtClean="0">
                <a:solidFill>
                  <a:schemeClr val="tx1"/>
                </a:solidFill>
              </a:rPr>
              <a:t> in PBR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6117" y="838200"/>
            <a:ext cx="23812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7200" y="2926074"/>
            <a:ext cx="8226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: external surface area of catalyst per volume of catalytic bed (m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)</a:t>
            </a:r>
          </a:p>
          <a:p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dirty="0" smtClean="0"/>
              <a:t>: porosity of bed, void fraction		</a:t>
            </a:r>
            <a:r>
              <a:rPr lang="en-US" sz="2000" dirty="0" err="1" smtClean="0"/>
              <a:t>d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: particle diameter (m)</a:t>
            </a:r>
          </a:p>
          <a:p>
            <a:r>
              <a:rPr lang="en-US" sz="2000" dirty="0" err="1" smtClean="0"/>
              <a:t>r’’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: rate of generation of A per unit catalytic surface area (mol/s</a:t>
            </a:r>
            <a:r>
              <a:rPr lang="en-US" sz="2000" dirty="0" smtClean="0">
                <a:latin typeface="Arial"/>
                <a:cs typeface="Arial"/>
              </a:rPr>
              <a:t>·m</a:t>
            </a:r>
            <a:r>
              <a:rPr lang="en-US" sz="2000" baseline="30000" dirty="0" smtClean="0">
                <a:latin typeface="Arial"/>
                <a:cs typeface="Arial"/>
              </a:rPr>
              <a:t>2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endParaRPr lang="en-US" sz="2000" dirty="0" smtClean="0"/>
          </a:p>
        </p:txBody>
      </p:sp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5433484" y="1127918"/>
          <a:ext cx="21844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3" name="Equation" r:id="rId4" imgW="2171520" imgH="609480" progId="Equation.DSMT4">
                  <p:embed/>
                </p:oleObj>
              </mc:Choice>
              <mc:Fallback>
                <p:oleObj name="Equation" r:id="rId4" imgW="21715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3484" y="1127918"/>
                        <a:ext cx="2184400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77800" y="1818409"/>
            <a:ext cx="76073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TW" sz="2000" dirty="0"/>
              <a:t>A steady state mole balance on reactant A between z and z + </a:t>
            </a:r>
            <a:r>
              <a:rPr lang="en-GB" altLang="zh-TW" sz="2000" dirty="0">
                <a:sym typeface="Symbol" pitchFamily="18" charset="2"/>
              </a:rPr>
              <a:t>z :</a:t>
            </a:r>
            <a:endParaRPr lang="en-GB" altLang="zh-TW" sz="2000" dirty="0"/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2700"/>
              </p:ext>
            </p:extLst>
          </p:nvPr>
        </p:nvGraphicFramePr>
        <p:xfrm>
          <a:off x="1408113" y="2216872"/>
          <a:ext cx="632936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4" name="Equation" r:id="rId6" imgW="6286320" imgH="761760" progId="Equation.DSMT4">
                  <p:embed/>
                </p:oleObj>
              </mc:Choice>
              <mc:Fallback>
                <p:oleObj name="Equation" r:id="rId6" imgW="62863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13" y="2216872"/>
                        <a:ext cx="6329362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7801" y="3903655"/>
            <a:ext cx="134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Divide out </a:t>
            </a:r>
            <a:r>
              <a:rPr lang="en-US" sz="2000" dirty="0" err="1" smtClean="0">
                <a:solidFill>
                  <a:srgbClr val="0000FF"/>
                </a:solidFill>
              </a:rPr>
              <a:t>A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c</a:t>
            </a:r>
            <a:r>
              <a:rPr lang="en-US" sz="2000" dirty="0" err="1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0000FF"/>
                </a:solidFill>
              </a:rPr>
              <a:t>z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409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346006"/>
              </p:ext>
            </p:extLst>
          </p:nvPr>
        </p:nvGraphicFramePr>
        <p:xfrm>
          <a:off x="1460500" y="3936993"/>
          <a:ext cx="320675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5" name="Equation" r:id="rId8" imgW="3213000" imgH="723600" progId="Equation.DSMT4">
                  <p:embed/>
                </p:oleObj>
              </mc:Choice>
              <mc:Fallback>
                <p:oleObj name="Equation" r:id="rId8" imgW="321300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3936993"/>
                        <a:ext cx="3206750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90551" y="3903655"/>
            <a:ext cx="1327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Take limit as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000" dirty="0" smtClean="0">
                <a:solidFill>
                  <a:srgbClr val="0000FF"/>
                </a:solidFill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→0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409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903033"/>
              </p:ext>
            </p:extLst>
          </p:nvPr>
        </p:nvGraphicFramePr>
        <p:xfrm>
          <a:off x="5940425" y="3886193"/>
          <a:ext cx="27733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6" name="Equation" r:id="rId10" imgW="2755800" imgH="711000" progId="Equation.DSMT4">
                  <p:embed/>
                </p:oleObj>
              </mc:Choice>
              <mc:Fallback>
                <p:oleObj name="Equation" r:id="rId10" imgW="2755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886193"/>
                        <a:ext cx="27733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90600" y="4590390"/>
            <a:ext cx="3681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Put </a:t>
            </a:r>
            <a:r>
              <a:rPr lang="en-US" sz="2000" dirty="0" err="1" smtClean="0">
                <a:solidFill>
                  <a:srgbClr val="0000FF"/>
                </a:solidFill>
              </a:rPr>
              <a:t>F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2000" b="1" baseline="-25000" dirty="0" err="1" smtClean="0">
                <a:solidFill>
                  <a:srgbClr val="0000FF"/>
                </a:solidFill>
              </a:rPr>
              <a:t>z</a:t>
            </a:r>
            <a:r>
              <a:rPr lang="en-US" sz="2000" dirty="0" smtClean="0">
                <a:solidFill>
                  <a:srgbClr val="0000FF"/>
                </a:solidFill>
              </a:rPr>
              <a:t> and –</a:t>
            </a:r>
            <a:r>
              <a:rPr lang="en-US" sz="2000" dirty="0" err="1" smtClean="0">
                <a:solidFill>
                  <a:srgbClr val="0000FF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’’ in terms of C</a:t>
            </a:r>
            <a:r>
              <a:rPr lang="en-US" sz="2000" baseline="-25000" dirty="0" smtClean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409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288097"/>
              </p:ext>
            </p:extLst>
          </p:nvPr>
        </p:nvGraphicFramePr>
        <p:xfrm>
          <a:off x="4648200" y="4642778"/>
          <a:ext cx="332740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7" name="Equation" r:id="rId12" imgW="3340080" imgH="330120" progId="Equation.DSMT4">
                  <p:embed/>
                </p:oleObj>
              </mc:Choice>
              <mc:Fallback>
                <p:oleObj name="Equation" r:id="rId12" imgW="33400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642778"/>
                        <a:ext cx="332740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68193" y="4995278"/>
            <a:ext cx="7207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Axial diffusion is negligible compared to bulk flow (convection)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477000" y="4711260"/>
            <a:ext cx="457200" cy="228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6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559487"/>
              </p:ext>
            </p:extLst>
          </p:nvPr>
        </p:nvGraphicFramePr>
        <p:xfrm>
          <a:off x="762000" y="5431696"/>
          <a:ext cx="2519363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8" name="Equation" r:id="rId14" imgW="2527200" imgH="330120" progId="Equation.DSMT4">
                  <p:embed/>
                </p:oleObj>
              </mc:Choice>
              <mc:Fallback>
                <p:oleObj name="Equation" r:id="rId14" imgW="2527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431696"/>
                        <a:ext cx="2519363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429000" y="5387026"/>
            <a:ext cx="3887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Substitute into the mass balance</a:t>
            </a:r>
          </a:p>
        </p:txBody>
      </p:sp>
      <p:cxnSp>
        <p:nvCxnSpPr>
          <p:cNvPr id="25" name="Elbow Connector 24"/>
          <p:cNvCxnSpPr/>
          <p:nvPr/>
        </p:nvCxnSpPr>
        <p:spPr>
          <a:xfrm flipV="1">
            <a:off x="7211503" y="4343400"/>
            <a:ext cx="914400" cy="1280160"/>
          </a:xfrm>
          <a:prstGeom prst="bentConnector3">
            <a:avLst>
              <a:gd name="adj1" fmla="val 100139"/>
            </a:avLst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6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485205"/>
              </p:ext>
            </p:extLst>
          </p:nvPr>
        </p:nvGraphicFramePr>
        <p:xfrm>
          <a:off x="76200" y="5778356"/>
          <a:ext cx="24923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9" name="Equation" r:id="rId16" imgW="2476440" imgH="647640" progId="Equation.DSMT4">
                  <p:embed/>
                </p:oleObj>
              </mc:Choice>
              <mc:Fallback>
                <p:oleObj name="Equation" r:id="rId16" imgW="247644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778356"/>
                        <a:ext cx="24923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302488"/>
              </p:ext>
            </p:extLst>
          </p:nvPr>
        </p:nvGraphicFramePr>
        <p:xfrm>
          <a:off x="2598078" y="5770418"/>
          <a:ext cx="38354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0" name="Equation" r:id="rId18" imgW="3809880" imgH="685800" progId="Equation.DSMT4">
                  <p:embed/>
                </p:oleObj>
              </mc:Choice>
              <mc:Fallback>
                <p:oleObj name="Equation" r:id="rId18" imgW="38098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078" y="5770418"/>
                        <a:ext cx="383540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/>
          <p:cNvCxnSpPr/>
          <p:nvPr/>
        </p:nvCxnSpPr>
        <p:spPr>
          <a:xfrm rot="16200000" flipH="1">
            <a:off x="4588200" y="5900373"/>
            <a:ext cx="6096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084618" y="625879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0</a:t>
            </a:r>
          </a:p>
        </p:txBody>
      </p:sp>
      <p:graphicFrame>
        <p:nvGraphicFramePr>
          <p:cNvPr id="4506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370904"/>
              </p:ext>
            </p:extLst>
          </p:nvPr>
        </p:nvGraphicFramePr>
        <p:xfrm>
          <a:off x="6439828" y="5779943"/>
          <a:ext cx="258286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1" name="Equation" r:id="rId20" imgW="2565360" imgH="622080" progId="Equation.DSMT4">
                  <p:embed/>
                </p:oleObj>
              </mc:Choice>
              <mc:Fallback>
                <p:oleObj name="Equation" r:id="rId20" imgW="256536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9828" y="5779943"/>
                        <a:ext cx="258286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337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Mass Transfer Limited </a:t>
            </a:r>
            <a:r>
              <a:rPr lang="en-US" dirty="0" err="1" smtClean="0">
                <a:solidFill>
                  <a:schemeClr val="tx1"/>
                </a:solidFill>
              </a:rPr>
              <a:t>Rxn</a:t>
            </a:r>
            <a:r>
              <a:rPr lang="en-US" dirty="0" smtClean="0">
                <a:solidFill>
                  <a:schemeClr val="tx1"/>
                </a:solidFill>
              </a:rPr>
              <a:t> in PBR (continued)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" y="942975"/>
            <a:ext cx="23812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09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069570"/>
              </p:ext>
            </p:extLst>
          </p:nvPr>
        </p:nvGraphicFramePr>
        <p:xfrm>
          <a:off x="3493294" y="1150143"/>
          <a:ext cx="21844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7" name="Equation" r:id="rId4" imgW="2171520" imgH="609480" progId="Equation.DSMT4">
                  <p:embed/>
                </p:oleObj>
              </mc:Choice>
              <mc:Fallback>
                <p:oleObj name="Equation" r:id="rId4" imgW="21715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3294" y="1150143"/>
                        <a:ext cx="2184400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971472"/>
              </p:ext>
            </p:extLst>
          </p:nvPr>
        </p:nvGraphicFramePr>
        <p:xfrm>
          <a:off x="6256338" y="1143000"/>
          <a:ext cx="22637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8" name="Equation" r:id="rId6" imgW="2247840" imgH="622080" progId="Equation.DSMT4">
                  <p:embed/>
                </p:oleObj>
              </mc:Choice>
              <mc:Fallback>
                <p:oleObj name="Equation" r:id="rId6" imgW="224784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8" y="1143000"/>
                        <a:ext cx="22637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52400" y="1787970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TW" sz="2000" dirty="0"/>
              <a:t>At steady-state:</a:t>
            </a:r>
          </a:p>
          <a:p>
            <a:r>
              <a:rPr lang="en-GB" altLang="zh-TW" sz="2000" dirty="0" smtClean="0"/>
              <a:t>Molar </a:t>
            </a:r>
            <a:r>
              <a:rPr lang="en-GB" altLang="zh-TW" sz="2000" dirty="0"/>
              <a:t>flux of A to </a:t>
            </a:r>
            <a:r>
              <a:rPr lang="en-GB" altLang="zh-TW" sz="2000" dirty="0" smtClean="0"/>
              <a:t>particle </a:t>
            </a:r>
            <a:r>
              <a:rPr lang="en-GB" altLang="zh-TW" sz="2000" dirty="0"/>
              <a:t>surface = </a:t>
            </a:r>
            <a:r>
              <a:rPr lang="en-GB" altLang="zh-TW" sz="2000" dirty="0" smtClean="0"/>
              <a:t>rate </a:t>
            </a:r>
            <a:r>
              <a:rPr lang="en-GB" altLang="zh-TW" sz="2000" dirty="0"/>
              <a:t>of disappearance of A on the surface</a:t>
            </a:r>
          </a:p>
        </p:txBody>
      </p:sp>
      <p:graphicFrame>
        <p:nvGraphicFramePr>
          <p:cNvPr id="2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664398"/>
              </p:ext>
            </p:extLst>
          </p:nvPr>
        </p:nvGraphicFramePr>
        <p:xfrm>
          <a:off x="3008313" y="2500659"/>
          <a:ext cx="31289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9" name="Equation" r:id="rId8" imgW="3136680" imgH="355320" progId="Equation.DSMT4">
                  <p:embed/>
                </p:oleObj>
              </mc:Choice>
              <mc:Fallback>
                <p:oleObj name="Equation" r:id="rId8" imgW="31366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3" y="2500659"/>
                        <a:ext cx="31289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90500" y="2830607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mass transfer coefficient 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=D</a:t>
            </a:r>
            <a:r>
              <a:rPr lang="en-US" sz="2000" baseline="-25000" dirty="0" smtClean="0"/>
              <a:t>AB</a:t>
            </a:r>
            <a:r>
              <a:rPr lang="en-US" sz="2000" dirty="0" smtClean="0"/>
              <a:t>/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 (s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	</a:t>
            </a:r>
            <a:r>
              <a:rPr lang="en-US" sz="2000" dirty="0" smtClean="0">
                <a:latin typeface="Symbol" pitchFamily="18" charset="2"/>
              </a:rPr>
              <a:t>d: </a:t>
            </a:r>
            <a:r>
              <a:rPr lang="en-US" sz="2000" dirty="0" smtClean="0"/>
              <a:t>boundary layer thickness</a:t>
            </a:r>
          </a:p>
          <a:p>
            <a:r>
              <a:rPr lang="en-US" sz="2000" dirty="0" smtClean="0"/>
              <a:t>C</a:t>
            </a:r>
            <a:r>
              <a:rPr lang="en-US" sz="2000" baseline="-25000" dirty="0" smtClean="0"/>
              <a:t>As</a:t>
            </a:r>
            <a:r>
              <a:rPr lang="en-US" sz="2000" dirty="0" smtClean="0"/>
              <a:t>: concentration of A at surface	C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: concentration of A in bulk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2479312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Substitute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5400000" flipH="1" flipV="1">
            <a:off x="6789420" y="2084416"/>
            <a:ext cx="822960" cy="762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09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560649"/>
              </p:ext>
            </p:extLst>
          </p:nvPr>
        </p:nvGraphicFramePr>
        <p:xfrm>
          <a:off x="329047" y="3525982"/>
          <a:ext cx="33782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0" name="Equation" r:id="rId10" imgW="3352680" imgH="622080" progId="Equation.DSMT4">
                  <p:embed/>
                </p:oleObj>
              </mc:Choice>
              <mc:Fallback>
                <p:oleObj name="Equation" r:id="rId10" imgW="335268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47" y="3525982"/>
                        <a:ext cx="33782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986647" y="3626104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</a:t>
            </a:r>
            <a:r>
              <a:rPr lang="en-US" sz="2000" baseline="-25000" dirty="0" smtClean="0">
                <a:solidFill>
                  <a:srgbClr val="0000FF"/>
                </a:solidFill>
              </a:rPr>
              <a:t>As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≈ 0</a:t>
            </a:r>
            <a:r>
              <a:rPr lang="en-US" sz="2000" dirty="0" smtClean="0">
                <a:solidFill>
                  <a:srgbClr val="0000FF"/>
                </a:solidFill>
              </a:rPr>
              <a:t> in most mass transfer-limited </a:t>
            </a:r>
            <a:r>
              <a:rPr lang="en-US" sz="2000" dirty="0" err="1" smtClean="0">
                <a:solidFill>
                  <a:srgbClr val="0000FF"/>
                </a:solidFill>
              </a:rPr>
              <a:t>rxns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4609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662898"/>
              </p:ext>
            </p:extLst>
          </p:nvPr>
        </p:nvGraphicFramePr>
        <p:xfrm>
          <a:off x="304800" y="4202816"/>
          <a:ext cx="27511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1" name="Equation" r:id="rId12" imgW="2730240" imgH="622080" progId="Equation.DSMT4">
                  <p:embed/>
                </p:oleObj>
              </mc:Choice>
              <mc:Fallback>
                <p:oleObj name="Equation" r:id="rId12" imgW="273024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202816"/>
                        <a:ext cx="27511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124200" y="4148132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Rearrange &amp; integrate to find how C</a:t>
            </a:r>
            <a:r>
              <a:rPr lang="en-US" sz="2000" baseline="-25000" dirty="0" smtClean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 and the </a:t>
            </a:r>
            <a:r>
              <a:rPr lang="en-US" sz="2000" dirty="0" err="1" smtClean="0">
                <a:solidFill>
                  <a:srgbClr val="0000FF"/>
                </a:solidFill>
              </a:rPr>
              <a:t>r’’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 varies with distance down reactor</a:t>
            </a:r>
          </a:p>
        </p:txBody>
      </p:sp>
      <p:graphicFrame>
        <p:nvGraphicFramePr>
          <p:cNvPr id="460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655899"/>
              </p:ext>
            </p:extLst>
          </p:nvPr>
        </p:nvGraphicFramePr>
        <p:xfrm>
          <a:off x="668338" y="4914755"/>
          <a:ext cx="234156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2" name="Equation" r:id="rId14" imgW="2323800" imgH="622080" progId="Equation.DSMT4">
                  <p:embed/>
                </p:oleObj>
              </mc:Choice>
              <mc:Fallback>
                <p:oleObj name="Equation" r:id="rId14" imgW="23238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4914755"/>
                        <a:ext cx="234156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859516"/>
              </p:ext>
            </p:extLst>
          </p:nvPr>
        </p:nvGraphicFramePr>
        <p:xfrm>
          <a:off x="3251200" y="4856018"/>
          <a:ext cx="280352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3" name="Equation" r:id="rId16" imgW="2781000" imgH="812520" progId="Equation.DSMT4">
                  <p:embed/>
                </p:oleObj>
              </mc:Choice>
              <mc:Fallback>
                <p:oleObj name="Equation" r:id="rId16" imgW="27810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4856018"/>
                        <a:ext cx="2803525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492263"/>
              </p:ext>
            </p:extLst>
          </p:nvPr>
        </p:nvGraphicFramePr>
        <p:xfrm>
          <a:off x="6370638" y="4875946"/>
          <a:ext cx="223996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4" name="Equation" r:id="rId18" imgW="2222280" imgH="698400" progId="Equation.DSMT4">
                  <p:embed/>
                </p:oleObj>
              </mc:Choice>
              <mc:Fallback>
                <p:oleObj name="Equation" r:id="rId18" imgW="222228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0638" y="4875946"/>
                        <a:ext cx="2239962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906291"/>
              </p:ext>
            </p:extLst>
          </p:nvPr>
        </p:nvGraphicFramePr>
        <p:xfrm>
          <a:off x="76200" y="5763491"/>
          <a:ext cx="26876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5" name="Equation" r:id="rId20" imgW="2666880" imgH="711000" progId="Equation.DSMT4">
                  <p:embed/>
                </p:oleObj>
              </mc:Choice>
              <mc:Fallback>
                <p:oleObj name="Equation" r:id="rId20" imgW="26668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763491"/>
                        <a:ext cx="26876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825922"/>
              </p:ext>
            </p:extLst>
          </p:nvPr>
        </p:nvGraphicFramePr>
        <p:xfrm>
          <a:off x="2738438" y="5725391"/>
          <a:ext cx="316071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6" name="Equation" r:id="rId22" imgW="3136680" imgH="787320" progId="Equation.DSMT4">
                  <p:embed/>
                </p:oleObj>
              </mc:Choice>
              <mc:Fallback>
                <p:oleObj name="Equation" r:id="rId22" imgW="313668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5725391"/>
                        <a:ext cx="3160712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262407"/>
              </p:ext>
            </p:extLst>
          </p:nvPr>
        </p:nvGraphicFramePr>
        <p:xfrm>
          <a:off x="5892800" y="5731741"/>
          <a:ext cx="3243263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7" name="Equation" r:id="rId24" imgW="3251160" imgH="787320" progId="Equation.DSMT4">
                  <p:embed/>
                </p:oleObj>
              </mc:Choice>
              <mc:Fallback>
                <p:oleObj name="Equation" r:id="rId24" imgW="325116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5731741"/>
                        <a:ext cx="3243263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0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334000" y="226738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c</a:t>
            </a:r>
            <a:r>
              <a:rPr lang="en-US" dirty="0" smtClean="0"/>
              <a:t>: external surface area of catalyst per catalyst bed volume</a:t>
            </a:r>
          </a:p>
          <a:p>
            <a:r>
              <a:rPr lang="en-US" dirty="0">
                <a:latin typeface="Symbol" pitchFamily="18" charset="2"/>
              </a:rPr>
              <a:t>f</a:t>
            </a:r>
            <a:r>
              <a:rPr lang="en-US" dirty="0"/>
              <a:t>: porosity of </a:t>
            </a:r>
            <a:r>
              <a:rPr lang="en-US" dirty="0" smtClean="0"/>
              <a:t>bed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202539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 is removed from a waste stream by passing the effluent gas over a solid granular absorbent in a tubular PBR.  Presently </a:t>
            </a:r>
            <a:r>
              <a:rPr lang="en-US" dirty="0" smtClean="0">
                <a:solidFill>
                  <a:srgbClr val="7030A0"/>
                </a:solidFill>
              </a:rPr>
              <a:t>63.2% is removed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7030A0"/>
                </a:solidFill>
              </a:rPr>
              <a:t>the reaction is external diffusion limited</a:t>
            </a:r>
            <a:r>
              <a:rPr lang="en-US" dirty="0" smtClean="0"/>
              <a:t>.  If the </a:t>
            </a:r>
            <a:r>
              <a:rPr lang="en-US" dirty="0" smtClean="0">
                <a:solidFill>
                  <a:srgbClr val="006600"/>
                </a:solidFill>
              </a:rPr>
              <a:t>flow rate were increases by a factor of 4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006600"/>
                </a:solidFill>
              </a:rPr>
              <a:t>particle diameter were decreased by a factor of 3</a:t>
            </a:r>
            <a:r>
              <a:rPr lang="en-US" dirty="0" smtClean="0"/>
              <a:t>, and the </a:t>
            </a:r>
            <a:r>
              <a:rPr lang="en-US" dirty="0" smtClean="0">
                <a:solidFill>
                  <a:srgbClr val="006600"/>
                </a:solidFill>
              </a:rPr>
              <a:t>tube length (z) were increased by 1.5x</a:t>
            </a:r>
            <a:r>
              <a:rPr lang="en-US" dirty="0" smtClean="0"/>
              <a:t>, what percentage of Cl</a:t>
            </a:r>
            <a:r>
              <a:rPr lang="en-US" baseline="-25000" dirty="0" smtClean="0"/>
              <a:t>2</a:t>
            </a:r>
            <a:r>
              <a:rPr lang="en-US" dirty="0" smtClean="0"/>
              <a:t> would be </a:t>
            </a:r>
            <a:r>
              <a:rPr lang="en-US" dirty="0"/>
              <a:t>removed (assume still external diffusion limited)?  </a:t>
            </a:r>
            <a:r>
              <a:rPr lang="en-US" dirty="0" smtClean="0"/>
              <a:t>What guidelines (T, C</a:t>
            </a:r>
            <a:r>
              <a:rPr lang="en-US" baseline="-25000" dirty="0" smtClean="0"/>
              <a:t>A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u</a:t>
            </a:r>
            <a:r>
              <a:rPr lang="en-US" dirty="0" smtClean="0"/>
              <a:t>) do you propose for efficient operation of this bed?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6836" y="1921087"/>
            <a:ext cx="7050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A1</a:t>
            </a:r>
            <a:r>
              <a:rPr lang="en-US" dirty="0" smtClean="0"/>
              <a:t>=0.632 for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z, &amp;</a:t>
            </a:r>
            <a:r>
              <a:rPr lang="en-US" dirty="0" smtClean="0">
                <a:latin typeface="Symbol" pitchFamily="18" charset="2"/>
              </a:rPr>
              <a:t> u</a:t>
            </a:r>
            <a:r>
              <a:rPr lang="en-US" baseline="-25000" dirty="0" smtClean="0">
                <a:latin typeface="Symbol" pitchFamily="18" charset="2"/>
              </a:rPr>
              <a:t>0		</a:t>
            </a:r>
            <a:r>
              <a:rPr lang="en-US" dirty="0" smtClean="0"/>
              <a:t>X</a:t>
            </a:r>
            <a:r>
              <a:rPr lang="en-US" baseline="-25000" dirty="0" smtClean="0"/>
              <a:t>A2</a:t>
            </a:r>
            <a:r>
              <a:rPr lang="en-US" dirty="0" smtClean="0"/>
              <a:t>=? for d</a:t>
            </a:r>
            <a:r>
              <a:rPr lang="en-US" baseline="-25000" dirty="0" smtClean="0"/>
              <a:t>p1</a:t>
            </a:r>
            <a:r>
              <a:rPr lang="en-US" dirty="0" smtClean="0"/>
              <a:t>/3, 1.5z</a:t>
            </a:r>
            <a:r>
              <a:rPr lang="en-US" baseline="-25000" dirty="0" smtClean="0"/>
              <a:t>1</a:t>
            </a:r>
            <a:r>
              <a:rPr lang="en-US" dirty="0" smtClean="0"/>
              <a:t>, and 4</a:t>
            </a:r>
            <a:r>
              <a:rPr lang="en-US" dirty="0" smtClean="0">
                <a:latin typeface="Symbol" pitchFamily="18" charset="2"/>
              </a:rPr>
              <a:t>u</a:t>
            </a:r>
            <a:r>
              <a:rPr lang="en-US" baseline="-25000" dirty="0" smtClean="0">
                <a:latin typeface="Symbol" pitchFamily="18" charset="2"/>
              </a:rPr>
              <a:t>0,1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2369807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an external diffusion limited </a:t>
            </a:r>
            <a:r>
              <a:rPr lang="en-US" dirty="0" err="1" smtClean="0"/>
              <a:t>rxn</a:t>
            </a:r>
            <a:r>
              <a:rPr lang="en-US" dirty="0" smtClean="0"/>
              <a:t> in a PBR, we found (L19):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566889"/>
              </p:ext>
            </p:extLst>
          </p:nvPr>
        </p:nvGraphicFramePr>
        <p:xfrm>
          <a:off x="2820988" y="2506967"/>
          <a:ext cx="23796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2" name="Equation" r:id="rId3" imgW="2361960" imgH="711000" progId="Equation.DSMT4">
                  <p:embed/>
                </p:oleObj>
              </mc:Choice>
              <mc:Fallback>
                <p:oleObj name="Equation" r:id="rId3" imgW="23619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2506967"/>
                        <a:ext cx="2379662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720056"/>
              </p:ext>
            </p:extLst>
          </p:nvPr>
        </p:nvGraphicFramePr>
        <p:xfrm>
          <a:off x="7543800" y="2488539"/>
          <a:ext cx="14462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3" name="Equation" r:id="rId5" imgW="1434960" imgH="761760" progId="Equation.DSMT4">
                  <p:embed/>
                </p:oleObj>
              </mc:Choice>
              <mc:Fallback>
                <p:oleObj name="Equation" r:id="rId5" imgW="14349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488539"/>
                        <a:ext cx="1446212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3329543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terms of X</a:t>
            </a:r>
            <a:r>
              <a:rPr lang="en-US" baseline="-25000" dirty="0" smtClean="0"/>
              <a:t>A</a:t>
            </a:r>
            <a:r>
              <a:rPr lang="en-US" dirty="0" smtClean="0"/>
              <a:t>:</a:t>
            </a: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391057"/>
              </p:ext>
            </p:extLst>
          </p:nvPr>
        </p:nvGraphicFramePr>
        <p:xfrm>
          <a:off x="1889760" y="3317875"/>
          <a:ext cx="328771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4" name="Equation" r:id="rId7" imgW="3263760" imgH="723600" progId="Equation.DSMT4">
                  <p:embed/>
                </p:oleObj>
              </mc:Choice>
              <mc:Fallback>
                <p:oleObj name="Equation" r:id="rId7" imgW="326376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760" y="3317875"/>
                        <a:ext cx="3287713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521047"/>
              </p:ext>
            </p:extLst>
          </p:nvPr>
        </p:nvGraphicFramePr>
        <p:xfrm>
          <a:off x="5632450" y="3349625"/>
          <a:ext cx="26225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5" name="Equation" r:id="rId9" imgW="2603160" imgH="622080" progId="Equation.DSMT4">
                  <p:embed/>
                </p:oleObj>
              </mc:Choice>
              <mc:Fallback>
                <p:oleObj name="Equation" r:id="rId9" imgW="260316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3349625"/>
                        <a:ext cx="26225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4016" y="4160508"/>
            <a:ext cx="2532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Express X</a:t>
            </a:r>
            <a:r>
              <a:rPr lang="en-US" sz="2000" baseline="-25000" dirty="0" smtClean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 at 2 reaction conditions as a ratio:</a:t>
            </a:r>
          </a:p>
        </p:txBody>
      </p:sp>
      <p:graphicFrame>
        <p:nvGraphicFramePr>
          <p:cNvPr id="10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972258"/>
              </p:ext>
            </p:extLst>
          </p:nvPr>
        </p:nvGraphicFramePr>
        <p:xfrm>
          <a:off x="2745604" y="4164953"/>
          <a:ext cx="332581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6" name="Equation" r:id="rId11" imgW="3301920" imgH="723600" progId="Equation.DSMT4">
                  <p:embed/>
                </p:oleObj>
              </mc:Choice>
              <mc:Fallback>
                <p:oleObj name="Equation" r:id="rId11" imgW="330192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5604" y="4164953"/>
                        <a:ext cx="332581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147616" y="4236708"/>
            <a:ext cx="2971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Relate U to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u</a:t>
            </a:r>
            <a:r>
              <a:rPr lang="en-US" sz="2000" baseline="-25000" dirty="0" smtClean="0">
                <a:solidFill>
                  <a:srgbClr val="0000FF"/>
                </a:solidFill>
                <a:latin typeface="Symbol" pitchFamily="18" charset="2"/>
              </a:rPr>
              <a:t>0</a:t>
            </a:r>
            <a:r>
              <a:rPr lang="en-US" sz="2000" dirty="0" smtClean="0">
                <a:solidFill>
                  <a:srgbClr val="0000FF"/>
                </a:solidFill>
              </a:rPr>
              <a:t> &amp; a</a:t>
            </a:r>
            <a:r>
              <a:rPr lang="en-US" sz="2000" baseline="-25000" dirty="0" smtClean="0">
                <a:solidFill>
                  <a:srgbClr val="0000FF"/>
                </a:solidFill>
              </a:rPr>
              <a:t>c</a:t>
            </a:r>
            <a:r>
              <a:rPr lang="en-US" sz="2000" dirty="0" smtClean="0">
                <a:solidFill>
                  <a:srgbClr val="0000FF"/>
                </a:solidFill>
              </a:rPr>
              <a:t> to </a:t>
            </a:r>
            <a:r>
              <a:rPr lang="en-US" sz="2000" dirty="0" err="1" smtClean="0">
                <a:solidFill>
                  <a:srgbClr val="0000FF"/>
                </a:solidFill>
              </a:rPr>
              <a:t>d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p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1024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546232"/>
              </p:ext>
            </p:extLst>
          </p:nvPr>
        </p:nvGraphicFramePr>
        <p:xfrm>
          <a:off x="170481" y="5115586"/>
          <a:ext cx="16129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7" name="Equation" r:id="rId13" imgW="1600200" imgH="1498320" progId="Equation.DSMT4">
                  <p:embed/>
                </p:oleObj>
              </mc:Choice>
              <mc:Fallback>
                <p:oleObj name="Equation" r:id="rId13" imgW="1600200" imgH="1498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81" y="5115586"/>
                        <a:ext cx="161290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923008"/>
              </p:ext>
            </p:extLst>
          </p:nvPr>
        </p:nvGraphicFramePr>
        <p:xfrm>
          <a:off x="1923081" y="5622925"/>
          <a:ext cx="14573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8" name="Equation" r:id="rId15" imgW="1447560" imgH="774360" progId="Equation.DSMT4">
                  <p:embed/>
                </p:oleObj>
              </mc:Choice>
              <mc:Fallback>
                <p:oleObj name="Equation" r:id="rId15" imgW="14475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3081" y="5622925"/>
                        <a:ext cx="145732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064687"/>
              </p:ext>
            </p:extLst>
          </p:nvPr>
        </p:nvGraphicFramePr>
        <p:xfrm>
          <a:off x="3429000" y="5241925"/>
          <a:ext cx="5715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9" name="Equation" r:id="rId17" imgW="5715000" imgH="330120" progId="Equation.DSMT4">
                  <p:embed/>
                </p:oleObj>
              </mc:Choice>
              <mc:Fallback>
                <p:oleObj name="Equation" r:id="rId17" imgW="57150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241925"/>
                        <a:ext cx="5715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161438"/>
              </p:ext>
            </p:extLst>
          </p:nvPr>
        </p:nvGraphicFramePr>
        <p:xfrm>
          <a:off x="4572000" y="5622925"/>
          <a:ext cx="29337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0" name="Equation" r:id="rId19" imgW="2933640" imgH="749160" progId="Equation.DSMT4">
                  <p:embed/>
                </p:oleObj>
              </mc:Choice>
              <mc:Fallback>
                <p:oleObj name="Equation" r:id="rId19" imgW="2933640" imgH="74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622925"/>
                        <a:ext cx="29337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85800" y="5257800"/>
            <a:ext cx="1295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94559" y="6019800"/>
            <a:ext cx="1295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828800" y="3414369"/>
            <a:ext cx="647700" cy="2171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86000" y="3783939"/>
            <a:ext cx="647700" cy="2171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73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/>
      <p:bldP spid="9" grpId="0"/>
      <p:bldP spid="12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639517"/>
              </p:ext>
            </p:extLst>
          </p:nvPr>
        </p:nvGraphicFramePr>
        <p:xfrm>
          <a:off x="228600" y="2313138"/>
          <a:ext cx="332581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8" name="Equation" r:id="rId3" imgW="3301920" imgH="723600" progId="Equation.DSMT4">
                  <p:embed/>
                </p:oleObj>
              </mc:Choice>
              <mc:Fallback>
                <p:oleObj name="Equation" r:id="rId3" imgW="3301920" imgH="723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313138"/>
                        <a:ext cx="332581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259270"/>
              </p:ext>
            </p:extLst>
          </p:nvPr>
        </p:nvGraphicFramePr>
        <p:xfrm>
          <a:off x="3816350" y="2320102"/>
          <a:ext cx="11382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9" name="Equation" r:id="rId5" imgW="1130040" imgH="774360" progId="Equation.DSMT4">
                  <p:embed/>
                </p:oleObj>
              </mc:Choice>
              <mc:Fallback>
                <p:oleObj name="Equation" r:id="rId5" imgW="1130040" imgH="7743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350" y="2320102"/>
                        <a:ext cx="113823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937707"/>
              </p:ext>
            </p:extLst>
          </p:nvPr>
        </p:nvGraphicFramePr>
        <p:xfrm>
          <a:off x="5257800" y="2313138"/>
          <a:ext cx="1079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0" name="Equation" r:id="rId7" imgW="1079280" imgH="749160" progId="Equation.DSMT4">
                  <p:embed/>
                </p:oleObj>
              </mc:Choice>
              <mc:Fallback>
                <p:oleObj name="Equation" r:id="rId7" imgW="1079280" imgH="7491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313138"/>
                        <a:ext cx="10795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477000" y="2313138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How are k</a:t>
            </a:r>
            <a:r>
              <a:rPr lang="en-US" sz="2000" baseline="-25000" dirty="0" smtClean="0">
                <a:solidFill>
                  <a:srgbClr val="0000FF"/>
                </a:solidFill>
              </a:rPr>
              <a:t>c1</a:t>
            </a:r>
            <a:r>
              <a:rPr lang="en-US" sz="2000" dirty="0" smtClean="0">
                <a:solidFill>
                  <a:srgbClr val="0000FF"/>
                </a:solidFill>
              </a:rPr>
              <a:t> and k</a:t>
            </a:r>
            <a:r>
              <a:rPr lang="en-US" sz="2000" baseline="-25000" dirty="0" smtClean="0">
                <a:solidFill>
                  <a:srgbClr val="0000FF"/>
                </a:solidFill>
              </a:rPr>
              <a:t>c2</a:t>
            </a:r>
            <a:r>
              <a:rPr lang="en-US" sz="2000" dirty="0" smtClean="0">
                <a:solidFill>
                  <a:srgbClr val="0000FF"/>
                </a:solidFill>
              </a:rPr>
              <a:t> related?</a:t>
            </a:r>
          </a:p>
        </p:txBody>
      </p:sp>
      <p:graphicFrame>
        <p:nvGraphicFramePr>
          <p:cNvPr id="112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285083"/>
              </p:ext>
            </p:extLst>
          </p:nvPr>
        </p:nvGraphicFramePr>
        <p:xfrm>
          <a:off x="228600" y="3144982"/>
          <a:ext cx="41783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1" name="Equation" r:id="rId9" imgW="4178160" imgH="965160" progId="Equation.DSMT4">
                  <p:embed/>
                </p:oleObj>
              </mc:Choice>
              <mc:Fallback>
                <p:oleObj name="Equation" r:id="rId9" imgW="4178160" imgH="9651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144982"/>
                        <a:ext cx="41783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495800" y="3372790"/>
            <a:ext cx="3565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Typically the 2 is negligible so</a:t>
            </a:r>
          </a:p>
        </p:txBody>
      </p:sp>
      <p:graphicFrame>
        <p:nvGraphicFramePr>
          <p:cNvPr id="112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698442"/>
              </p:ext>
            </p:extLst>
          </p:nvPr>
        </p:nvGraphicFramePr>
        <p:xfrm>
          <a:off x="1219200" y="4135760"/>
          <a:ext cx="37814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2" name="Equation" r:id="rId11" imgW="4025880" imgH="876240" progId="Equation.DSMT4">
                  <p:embed/>
                </p:oleObj>
              </mc:Choice>
              <mc:Fallback>
                <p:oleObj name="Equation" r:id="rId11" imgW="4025880" imgH="8762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135760"/>
                        <a:ext cx="3781425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058619"/>
              </p:ext>
            </p:extLst>
          </p:nvPr>
        </p:nvGraphicFramePr>
        <p:xfrm>
          <a:off x="5105401" y="4135582"/>
          <a:ext cx="2554861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3" name="Equation" r:id="rId13" imgW="2641320" imgH="850680" progId="Equation.DSMT4">
                  <p:embed/>
                </p:oleObj>
              </mc:Choice>
              <mc:Fallback>
                <p:oleObj name="Equation" r:id="rId13" imgW="2641320" imgH="8506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1" y="4135582"/>
                        <a:ext cx="2554861" cy="822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938546"/>
              </p:ext>
            </p:extLst>
          </p:nvPr>
        </p:nvGraphicFramePr>
        <p:xfrm>
          <a:off x="1905000" y="4963391"/>
          <a:ext cx="2655916" cy="164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4" name="Equation" r:id="rId15" imgW="2705040" imgH="1676160" progId="Equation.DSMT4">
                  <p:embed/>
                </p:oleObj>
              </mc:Choice>
              <mc:Fallback>
                <p:oleObj name="Equation" r:id="rId15" imgW="2705040" imgH="16761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963391"/>
                        <a:ext cx="2655916" cy="16459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698847"/>
              </p:ext>
            </p:extLst>
          </p:nvPr>
        </p:nvGraphicFramePr>
        <p:xfrm>
          <a:off x="4781550" y="5376141"/>
          <a:ext cx="2921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5" name="Equation" r:id="rId17" imgW="2920680" imgH="914400" progId="Equation.DSMT4">
                  <p:embed/>
                </p:oleObj>
              </mc:Choice>
              <mc:Fallback>
                <p:oleObj name="Equation" r:id="rId17" imgW="2920680" imgH="9144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550" y="5376141"/>
                        <a:ext cx="2921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046836" y="1898470"/>
            <a:ext cx="7050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A1</a:t>
            </a:r>
            <a:r>
              <a:rPr lang="en-US" dirty="0" smtClean="0"/>
              <a:t>=0.632 for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z, &amp;</a:t>
            </a:r>
            <a:r>
              <a:rPr lang="en-US" dirty="0" smtClean="0">
                <a:latin typeface="Symbol" pitchFamily="18" charset="2"/>
              </a:rPr>
              <a:t> u</a:t>
            </a:r>
            <a:r>
              <a:rPr lang="en-US" baseline="-25000" dirty="0" smtClean="0">
                <a:latin typeface="Symbol" pitchFamily="18" charset="2"/>
              </a:rPr>
              <a:t>0		</a:t>
            </a:r>
            <a:r>
              <a:rPr lang="en-US" dirty="0" smtClean="0"/>
              <a:t>X</a:t>
            </a:r>
            <a:r>
              <a:rPr lang="en-US" baseline="-25000" dirty="0" smtClean="0"/>
              <a:t>A2</a:t>
            </a:r>
            <a:r>
              <a:rPr lang="en-US" dirty="0" smtClean="0"/>
              <a:t>=? for d</a:t>
            </a:r>
            <a:r>
              <a:rPr lang="en-US" baseline="-25000" dirty="0" smtClean="0"/>
              <a:t>p1</a:t>
            </a:r>
            <a:r>
              <a:rPr lang="en-US" dirty="0" smtClean="0"/>
              <a:t>/3, 1.5z</a:t>
            </a:r>
            <a:r>
              <a:rPr lang="en-US" baseline="-25000" dirty="0" smtClean="0"/>
              <a:t>1</a:t>
            </a:r>
            <a:r>
              <a:rPr lang="en-US" dirty="0" smtClean="0"/>
              <a:t>, and 4</a:t>
            </a:r>
            <a:r>
              <a:rPr lang="en-US" dirty="0" smtClean="0">
                <a:latin typeface="Symbol" pitchFamily="18" charset="2"/>
              </a:rPr>
              <a:t>u</a:t>
            </a:r>
            <a:r>
              <a:rPr lang="en-US" baseline="-25000" dirty="0" smtClean="0">
                <a:latin typeface="Symbol" pitchFamily="18" charset="2"/>
              </a:rPr>
              <a:t>0,1</a:t>
            </a:r>
            <a:endParaRPr lang="en-US" dirty="0" smtClean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90800" y="5459781"/>
            <a:ext cx="381000" cy="685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33700" y="5154981"/>
            <a:ext cx="6477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09900" y="5916981"/>
            <a:ext cx="6477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200" y="22207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 is removed from a waste stream by passing the effluent gas over a solid granular absorbent in a tubular PBR.  Presently </a:t>
            </a:r>
            <a:r>
              <a:rPr lang="en-US" dirty="0" smtClean="0">
                <a:solidFill>
                  <a:srgbClr val="7030A0"/>
                </a:solidFill>
              </a:rPr>
              <a:t>63.2% is removed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7030A0"/>
                </a:solidFill>
              </a:rPr>
              <a:t>the reaction is external diffusion limited</a:t>
            </a:r>
            <a:r>
              <a:rPr lang="en-US" dirty="0" smtClean="0"/>
              <a:t>.  If the </a:t>
            </a:r>
            <a:r>
              <a:rPr lang="en-US" dirty="0" smtClean="0">
                <a:solidFill>
                  <a:srgbClr val="006600"/>
                </a:solidFill>
              </a:rPr>
              <a:t>flow rate were increases by a factor of 4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006600"/>
                </a:solidFill>
              </a:rPr>
              <a:t>particle diameter were decreased by a factor of 3</a:t>
            </a:r>
            <a:r>
              <a:rPr lang="en-US" dirty="0" smtClean="0"/>
              <a:t>, and the </a:t>
            </a:r>
            <a:r>
              <a:rPr lang="en-US" dirty="0" smtClean="0">
                <a:solidFill>
                  <a:srgbClr val="006600"/>
                </a:solidFill>
              </a:rPr>
              <a:t>tube length (z) were increased by 1.5x</a:t>
            </a:r>
            <a:r>
              <a:rPr lang="en-US" dirty="0" smtClean="0"/>
              <a:t>, what percentage of Cl</a:t>
            </a:r>
            <a:r>
              <a:rPr lang="en-US" baseline="-25000" dirty="0" smtClean="0"/>
              <a:t>2</a:t>
            </a:r>
            <a:r>
              <a:rPr lang="en-US" dirty="0" smtClean="0"/>
              <a:t> would be </a:t>
            </a:r>
            <a:r>
              <a:rPr lang="en-US" dirty="0"/>
              <a:t>removed (assume still external diffusion limited)?  </a:t>
            </a:r>
            <a:r>
              <a:rPr lang="en-US" dirty="0" smtClean="0"/>
              <a:t>What guidelines (T, C</a:t>
            </a:r>
            <a:r>
              <a:rPr lang="en-US" baseline="-25000" dirty="0" smtClean="0"/>
              <a:t>A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u</a:t>
            </a:r>
            <a:r>
              <a:rPr lang="en-US" dirty="0" smtClean="0"/>
              <a:t>) do you propose for efficient operation of this bed?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911267"/>
              </p:ext>
            </p:extLst>
          </p:nvPr>
        </p:nvGraphicFramePr>
        <p:xfrm>
          <a:off x="1142920" y="3009583"/>
          <a:ext cx="11382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7" name="Equation" r:id="rId3" imgW="1130040" imgH="774360" progId="Equation.DSMT4">
                  <p:embed/>
                </p:oleObj>
              </mc:Choice>
              <mc:Fallback>
                <p:oleObj name="Equation" r:id="rId3" imgW="1130040" imgH="7743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20" y="3009583"/>
                        <a:ext cx="1138238" cy="777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971568"/>
              </p:ext>
            </p:extLst>
          </p:nvPr>
        </p:nvGraphicFramePr>
        <p:xfrm>
          <a:off x="3424079" y="3023870"/>
          <a:ext cx="1079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8" name="Equation" r:id="rId5" imgW="1079280" imgH="749160" progId="Equation.DSMT4">
                  <p:embed/>
                </p:oleObj>
              </mc:Choice>
              <mc:Fallback>
                <p:oleObj name="Equation" r:id="rId5" imgW="1079280" imgH="7491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079" y="3023870"/>
                        <a:ext cx="1079500" cy="749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226835"/>
              </p:ext>
            </p:extLst>
          </p:nvPr>
        </p:nvGraphicFramePr>
        <p:xfrm>
          <a:off x="5646500" y="2987040"/>
          <a:ext cx="2354580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9" name="Equation" r:id="rId7" imgW="2616120" imgH="914400" progId="Equation.DSMT4">
                  <p:embed/>
                </p:oleObj>
              </mc:Choice>
              <mc:Fallback>
                <p:oleObj name="Equation" r:id="rId7" imgW="2616120" imgH="9144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500" y="2987040"/>
                        <a:ext cx="2354580" cy="82296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547353"/>
              </p:ext>
            </p:extLst>
          </p:nvPr>
        </p:nvGraphicFramePr>
        <p:xfrm>
          <a:off x="4775461" y="2225040"/>
          <a:ext cx="3444746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0" name="Equation" r:id="rId9" imgW="4089240" imgH="761760" progId="Equation.DSMT4">
                  <p:embed/>
                </p:oleObj>
              </mc:Choice>
              <mc:Fallback>
                <p:oleObj name="Equation" r:id="rId9" imgW="4089240" imgH="7617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461" y="2225040"/>
                        <a:ext cx="3444746" cy="64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176710"/>
              </p:ext>
            </p:extLst>
          </p:nvPr>
        </p:nvGraphicFramePr>
        <p:xfrm>
          <a:off x="2002030" y="3901440"/>
          <a:ext cx="5139941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1" name="Equation" r:id="rId11" imgW="5689440" imgH="914400" progId="Equation.DSMT4">
                  <p:embed/>
                </p:oleObj>
              </mc:Choice>
              <mc:Fallback>
                <p:oleObj name="Equation" r:id="rId11" imgW="5689440" imgH="9144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2030" y="3901440"/>
                        <a:ext cx="5139941" cy="822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332212"/>
              </p:ext>
            </p:extLst>
          </p:nvPr>
        </p:nvGraphicFramePr>
        <p:xfrm>
          <a:off x="304800" y="4759036"/>
          <a:ext cx="413067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2" name="Equation" r:id="rId13" imgW="4572000" imgH="914400" progId="Equation.DSMT4">
                  <p:embed/>
                </p:oleObj>
              </mc:Choice>
              <mc:Fallback>
                <p:oleObj name="Equation" r:id="rId13" imgW="4572000" imgH="9144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759036"/>
                        <a:ext cx="413067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487032"/>
              </p:ext>
            </p:extLst>
          </p:nvPr>
        </p:nvGraphicFramePr>
        <p:xfrm>
          <a:off x="4529137" y="4759036"/>
          <a:ext cx="423386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3" name="Equation" r:id="rId15" imgW="4686120" imgH="914400" progId="Equation.DSMT4">
                  <p:embed/>
                </p:oleObj>
              </mc:Choice>
              <mc:Fallback>
                <p:oleObj name="Equation" r:id="rId15" imgW="4686120" imgH="9144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7" y="4759036"/>
                        <a:ext cx="423386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030123"/>
              </p:ext>
            </p:extLst>
          </p:nvPr>
        </p:nvGraphicFramePr>
        <p:xfrm>
          <a:off x="526860" y="5742178"/>
          <a:ext cx="3740340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4" name="Equation" r:id="rId17" imgW="4140000" imgH="914400" progId="Equation.DSMT4">
                  <p:embed/>
                </p:oleObj>
              </mc:Choice>
              <mc:Fallback>
                <p:oleObj name="Equation" r:id="rId17" imgW="4140000" imgH="9144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60" y="5742178"/>
                        <a:ext cx="3740340" cy="822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61758"/>
              </p:ext>
            </p:extLst>
          </p:nvPr>
        </p:nvGraphicFramePr>
        <p:xfrm>
          <a:off x="4419600" y="5662803"/>
          <a:ext cx="420841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5" name="Equation" r:id="rId19" imgW="4889160" imgH="1066680" progId="Equation.DSMT4">
                  <p:embed/>
                </p:oleObj>
              </mc:Choice>
              <mc:Fallback>
                <p:oleObj name="Equation" r:id="rId19" imgW="4889160" imgH="10666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662803"/>
                        <a:ext cx="4208411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403736"/>
              </p:ext>
            </p:extLst>
          </p:nvPr>
        </p:nvGraphicFramePr>
        <p:xfrm>
          <a:off x="923792" y="2244090"/>
          <a:ext cx="2927877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6" name="Equation" r:id="rId21" imgW="3301920" imgH="723600" progId="Equation.DSMT4">
                  <p:embed/>
                </p:oleObj>
              </mc:Choice>
              <mc:Fallback>
                <p:oleObj name="Equation" r:id="rId21" imgW="3301920" imgH="7236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792" y="2244090"/>
                        <a:ext cx="2927877" cy="64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46836" y="1844040"/>
            <a:ext cx="7050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n-US" baseline="-25000" dirty="0" smtClean="0">
                <a:solidFill>
                  <a:schemeClr val="accent5">
                    <a:lumMod val="75000"/>
                  </a:schemeClr>
                </a:solidFill>
              </a:rPr>
              <a:t>A1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=0.632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for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z, &amp;</a:t>
            </a:r>
            <a:r>
              <a:rPr lang="en-US" dirty="0" smtClean="0">
                <a:latin typeface="Symbol" pitchFamily="18" charset="2"/>
              </a:rPr>
              <a:t> u</a:t>
            </a:r>
            <a:r>
              <a:rPr lang="en-US" baseline="-25000" dirty="0" smtClean="0">
                <a:latin typeface="Symbol" pitchFamily="18" charset="2"/>
              </a:rPr>
              <a:t>0		</a:t>
            </a:r>
            <a:r>
              <a:rPr lang="en-US" dirty="0" smtClean="0"/>
              <a:t>X</a:t>
            </a:r>
            <a:r>
              <a:rPr lang="en-US" baseline="-25000" dirty="0" smtClean="0"/>
              <a:t>A2</a:t>
            </a:r>
            <a:r>
              <a:rPr lang="en-US" dirty="0" smtClean="0"/>
              <a:t>=?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p1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/3</a:t>
            </a:r>
            <a:r>
              <a:rPr lang="en-US" dirty="0" smtClean="0"/>
              <a:t>, 1.5z</a:t>
            </a:r>
            <a:r>
              <a:rPr lang="en-US" baseline="-25000" dirty="0" smtClean="0"/>
              <a:t>1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6600"/>
                </a:solidFill>
              </a:rPr>
              <a:t>4</a:t>
            </a:r>
            <a:r>
              <a:rPr lang="en-US" dirty="0" smtClean="0">
                <a:solidFill>
                  <a:srgbClr val="006600"/>
                </a:solidFill>
                <a:latin typeface="Symbol" pitchFamily="18" charset="2"/>
              </a:rPr>
              <a:t>u</a:t>
            </a:r>
            <a:r>
              <a:rPr lang="en-US" baseline="-25000" dirty="0" smtClean="0">
                <a:solidFill>
                  <a:srgbClr val="006600"/>
                </a:solidFill>
                <a:latin typeface="Symbol" pitchFamily="18" charset="2"/>
              </a:rPr>
              <a:t>0,1</a:t>
            </a:r>
            <a:endParaRPr lang="en-US" dirty="0" smtClean="0">
              <a:solidFill>
                <a:srgbClr val="0066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404610" y="4315777"/>
            <a:ext cx="152400" cy="1085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09360" y="4019550"/>
            <a:ext cx="152400" cy="1085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297930" y="5340060"/>
            <a:ext cx="407670" cy="1377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97930" y="4957156"/>
            <a:ext cx="407670" cy="1085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305800" y="5316248"/>
            <a:ext cx="407670" cy="10858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366760" y="4965728"/>
            <a:ext cx="407670" cy="10858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200" y="16764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 is removed from a waste stream by passing the effluent gas over a solid granular absorbent in a tubular PBR.  Presently </a:t>
            </a:r>
            <a:r>
              <a:rPr lang="en-US" dirty="0" smtClean="0">
                <a:solidFill>
                  <a:srgbClr val="7030A0"/>
                </a:solidFill>
              </a:rPr>
              <a:t>63.2% is removed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7030A0"/>
                </a:solidFill>
              </a:rPr>
              <a:t>the reaction is external diffusion limited</a:t>
            </a:r>
            <a:r>
              <a:rPr lang="en-US" dirty="0" smtClean="0"/>
              <a:t>.  If the </a:t>
            </a:r>
            <a:r>
              <a:rPr lang="en-US" dirty="0" smtClean="0">
                <a:solidFill>
                  <a:srgbClr val="006600"/>
                </a:solidFill>
              </a:rPr>
              <a:t>flow rate were increases by a factor of 4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006600"/>
                </a:solidFill>
              </a:rPr>
              <a:t>particle diameter were decreased by a factor of 3</a:t>
            </a:r>
            <a:r>
              <a:rPr lang="en-US" dirty="0" smtClean="0"/>
              <a:t>, and the </a:t>
            </a:r>
            <a:r>
              <a:rPr lang="en-US" dirty="0" smtClean="0">
                <a:solidFill>
                  <a:srgbClr val="006600"/>
                </a:solidFill>
              </a:rPr>
              <a:t>tube length (z) were increased by 1.5x</a:t>
            </a:r>
            <a:r>
              <a:rPr lang="en-US" dirty="0" smtClean="0"/>
              <a:t>, what percentage of Cl</a:t>
            </a:r>
            <a:r>
              <a:rPr lang="en-US" baseline="-25000" dirty="0" smtClean="0"/>
              <a:t>2</a:t>
            </a:r>
            <a:r>
              <a:rPr lang="en-US" dirty="0" smtClean="0"/>
              <a:t> would be </a:t>
            </a:r>
            <a:r>
              <a:rPr lang="en-US" dirty="0"/>
              <a:t>removed (assume still external diffusion limited)?  </a:t>
            </a:r>
            <a:r>
              <a:rPr lang="en-US" dirty="0" smtClean="0"/>
              <a:t>What guidelines (T, C</a:t>
            </a:r>
            <a:r>
              <a:rPr lang="en-US" baseline="-25000" dirty="0" smtClean="0"/>
              <a:t>A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u</a:t>
            </a:r>
            <a:r>
              <a:rPr lang="en-US" dirty="0" smtClean="0"/>
              <a:t>) do you propose for efficient operation of this bed?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0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497985"/>
              </p:ext>
            </p:extLst>
          </p:nvPr>
        </p:nvGraphicFramePr>
        <p:xfrm>
          <a:off x="228600" y="2438400"/>
          <a:ext cx="49244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" name="Equation" r:id="rId3" imgW="4889160" imgH="1066680" progId="Equation.DSMT4">
                  <p:embed/>
                </p:oleObj>
              </mc:Choice>
              <mc:Fallback>
                <p:oleObj name="Equation" r:id="rId3" imgW="4889160" imgH="10666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38400"/>
                        <a:ext cx="4924425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458184"/>
              </p:ext>
            </p:extLst>
          </p:nvPr>
        </p:nvGraphicFramePr>
        <p:xfrm>
          <a:off x="5257800" y="2590800"/>
          <a:ext cx="37084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" name="Equation" r:id="rId5" imgW="3682800" imgH="723600" progId="Equation.DSMT4">
                  <p:embed/>
                </p:oleObj>
              </mc:Choice>
              <mc:Fallback>
                <p:oleObj name="Equation" r:id="rId5" imgW="3682800" imgH="723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90800"/>
                        <a:ext cx="370840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537228"/>
              </p:ext>
            </p:extLst>
          </p:nvPr>
        </p:nvGraphicFramePr>
        <p:xfrm>
          <a:off x="1905000" y="3770312"/>
          <a:ext cx="25177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7" name="Equation" r:id="rId7" imgW="2501640" imgH="723600" progId="Equation.DSMT4">
                  <p:embed/>
                </p:oleObj>
              </mc:Choice>
              <mc:Fallback>
                <p:oleObj name="Equation" r:id="rId7" imgW="2501640" imgH="723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770312"/>
                        <a:ext cx="2517775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230055"/>
              </p:ext>
            </p:extLst>
          </p:nvPr>
        </p:nvGraphicFramePr>
        <p:xfrm>
          <a:off x="4692650" y="3789362"/>
          <a:ext cx="251618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8" name="Equation" r:id="rId9" imgW="2501640" imgH="685800" progId="Equation.DSMT4">
                  <p:embed/>
                </p:oleObj>
              </mc:Choice>
              <mc:Fallback>
                <p:oleObj name="Equation" r:id="rId9" imgW="2501640" imgH="6858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0" y="3789362"/>
                        <a:ext cx="2516187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977724"/>
              </p:ext>
            </p:extLst>
          </p:nvPr>
        </p:nvGraphicFramePr>
        <p:xfrm>
          <a:off x="460375" y="4874418"/>
          <a:ext cx="27749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" name="Equation" r:id="rId11" imgW="2755800" imgH="355320" progId="Equation.DSMT4">
                  <p:embed/>
                </p:oleObj>
              </mc:Choice>
              <mc:Fallback>
                <p:oleObj name="Equation" r:id="rId11" imgW="2755800" imgH="35532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4874418"/>
                        <a:ext cx="277495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324402"/>
              </p:ext>
            </p:extLst>
          </p:nvPr>
        </p:nvGraphicFramePr>
        <p:xfrm>
          <a:off x="3695700" y="4848225"/>
          <a:ext cx="23272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" name="Equation" r:id="rId13" imgW="2311200" imgH="406080" progId="Equation.DSMT4">
                  <p:embed/>
                </p:oleObj>
              </mc:Choice>
              <mc:Fallback>
                <p:oleObj name="Equation" r:id="rId13" imgW="2311200" imgH="40608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4848225"/>
                        <a:ext cx="23272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826027"/>
              </p:ext>
            </p:extLst>
          </p:nvPr>
        </p:nvGraphicFramePr>
        <p:xfrm>
          <a:off x="6483350" y="4886325"/>
          <a:ext cx="22002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1" name="Equation" r:id="rId15" imgW="2184120" imgH="330120" progId="Equation.DSMT4">
                  <p:embed/>
                </p:oleObj>
              </mc:Choice>
              <mc:Fallback>
                <p:oleObj name="Equation" r:id="rId15" imgW="2184120" imgH="33012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350" y="4886325"/>
                        <a:ext cx="220027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472454"/>
              </p:ext>
            </p:extLst>
          </p:nvPr>
        </p:nvGraphicFramePr>
        <p:xfrm>
          <a:off x="3772694" y="5669280"/>
          <a:ext cx="159861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2" name="Equation" r:id="rId17" imgW="1587240" imgH="330120" progId="Equation.DSMT4">
                  <p:embed/>
                </p:oleObj>
              </mc:Choice>
              <mc:Fallback>
                <p:oleObj name="Equation" r:id="rId17" imgW="1587240" imgH="33012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2694" y="5669280"/>
                        <a:ext cx="1598612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4038600" y="5638800"/>
            <a:ext cx="13716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46836" y="1905000"/>
            <a:ext cx="7050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A1</a:t>
            </a:r>
            <a:r>
              <a:rPr lang="en-US" dirty="0" smtClean="0"/>
              <a:t>=0.632 for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z, &amp;</a:t>
            </a:r>
            <a:r>
              <a:rPr lang="en-US" dirty="0" smtClean="0">
                <a:latin typeface="Symbol" pitchFamily="18" charset="2"/>
              </a:rPr>
              <a:t> u</a:t>
            </a:r>
            <a:r>
              <a:rPr lang="en-US" baseline="-25000" dirty="0" smtClean="0">
                <a:latin typeface="Symbol" pitchFamily="18" charset="2"/>
              </a:rPr>
              <a:t>0		</a:t>
            </a:r>
            <a:r>
              <a:rPr lang="en-US" dirty="0" smtClean="0"/>
              <a:t>X</a:t>
            </a:r>
            <a:r>
              <a:rPr lang="en-US" baseline="-25000" dirty="0" smtClean="0"/>
              <a:t>A2</a:t>
            </a:r>
            <a:r>
              <a:rPr lang="en-US" dirty="0" smtClean="0"/>
              <a:t>=? for d</a:t>
            </a:r>
            <a:r>
              <a:rPr lang="en-US" baseline="-25000" dirty="0" smtClean="0"/>
              <a:t>p1</a:t>
            </a:r>
            <a:r>
              <a:rPr lang="en-US" dirty="0" smtClean="0"/>
              <a:t>/3, 1.5z</a:t>
            </a:r>
            <a:r>
              <a:rPr lang="en-US" baseline="-25000" dirty="0" smtClean="0"/>
              <a:t>1</a:t>
            </a:r>
            <a:r>
              <a:rPr lang="en-US" dirty="0" smtClean="0"/>
              <a:t>, and 4</a:t>
            </a:r>
            <a:r>
              <a:rPr lang="en-US" dirty="0" smtClean="0">
                <a:latin typeface="Symbol" pitchFamily="18" charset="2"/>
              </a:rPr>
              <a:t>u</a:t>
            </a:r>
            <a:r>
              <a:rPr lang="en-US" baseline="-25000" dirty="0" smtClean="0">
                <a:latin typeface="Symbol" pitchFamily="18" charset="2"/>
              </a:rPr>
              <a:t>0,1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6200" y="2286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 is removed from a waste stream by passing the effluent gas over a solid granular absorbent in a tubular PBR.  Presently </a:t>
            </a:r>
            <a:r>
              <a:rPr lang="en-US" dirty="0" smtClean="0">
                <a:solidFill>
                  <a:srgbClr val="7030A0"/>
                </a:solidFill>
              </a:rPr>
              <a:t>63.2% is removed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7030A0"/>
                </a:solidFill>
              </a:rPr>
              <a:t>the reaction is external diffusion limited</a:t>
            </a:r>
            <a:r>
              <a:rPr lang="en-US" dirty="0" smtClean="0"/>
              <a:t>.  If the </a:t>
            </a:r>
            <a:r>
              <a:rPr lang="en-US" dirty="0" smtClean="0">
                <a:solidFill>
                  <a:srgbClr val="006600"/>
                </a:solidFill>
              </a:rPr>
              <a:t>flow rate were increases by a factor of 4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006600"/>
                </a:solidFill>
              </a:rPr>
              <a:t>particle diameter were decreased by a factor of 3</a:t>
            </a:r>
            <a:r>
              <a:rPr lang="en-US" dirty="0" smtClean="0"/>
              <a:t>, and the </a:t>
            </a:r>
            <a:r>
              <a:rPr lang="en-US" dirty="0" smtClean="0">
                <a:solidFill>
                  <a:srgbClr val="006600"/>
                </a:solidFill>
              </a:rPr>
              <a:t>tube length (z) were increased by 1.5x</a:t>
            </a:r>
            <a:r>
              <a:rPr lang="en-US" dirty="0" smtClean="0"/>
              <a:t>, what percentage of Cl</a:t>
            </a:r>
            <a:r>
              <a:rPr lang="en-US" baseline="-25000" dirty="0" smtClean="0"/>
              <a:t>2</a:t>
            </a:r>
            <a:r>
              <a:rPr lang="en-US" dirty="0" smtClean="0"/>
              <a:t> would be </a:t>
            </a:r>
            <a:r>
              <a:rPr lang="en-US" dirty="0"/>
              <a:t>removed (assume still external diffusion limited)?  </a:t>
            </a:r>
            <a:r>
              <a:rPr lang="en-US" dirty="0" smtClean="0"/>
              <a:t>What guidelines (T, C</a:t>
            </a:r>
            <a:r>
              <a:rPr lang="en-US" baseline="-25000" dirty="0" smtClean="0"/>
              <a:t>A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u</a:t>
            </a:r>
            <a:r>
              <a:rPr lang="en-US" dirty="0" smtClean="0"/>
              <a:t>) do you propose for efficient operation of this bed?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52400" y="5754469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To keep </a:t>
            </a:r>
            <a:r>
              <a:rPr lang="en-US" dirty="0">
                <a:solidFill>
                  <a:srgbClr val="7030A0"/>
                </a:solidFill>
              </a:rPr>
              <a:t>the rate of Cl</a:t>
            </a:r>
            <a:r>
              <a:rPr lang="en-US" baseline="-25000" dirty="0">
                <a:solidFill>
                  <a:srgbClr val="7030A0"/>
                </a:solidFill>
              </a:rPr>
              <a:t>2</a:t>
            </a:r>
            <a:r>
              <a:rPr lang="en-US" dirty="0">
                <a:solidFill>
                  <a:srgbClr val="7030A0"/>
                </a:solidFill>
              </a:rPr>
              <a:t> consumption </a:t>
            </a:r>
            <a:r>
              <a:rPr lang="en-US" dirty="0" smtClean="0">
                <a:solidFill>
                  <a:srgbClr val="7030A0"/>
                </a:solidFill>
              </a:rPr>
              <a:t>(surface reaction) faster than external diffusion (still in external diffusion limited regime), use high 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6836" y="1868269"/>
            <a:ext cx="749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A1</a:t>
            </a:r>
            <a:r>
              <a:rPr lang="en-US" dirty="0" smtClean="0"/>
              <a:t>=0.632 for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z, &amp;</a:t>
            </a:r>
            <a:r>
              <a:rPr lang="en-US" dirty="0" smtClean="0">
                <a:latin typeface="Symbol" pitchFamily="18" charset="2"/>
              </a:rPr>
              <a:t> u</a:t>
            </a:r>
            <a:r>
              <a:rPr lang="en-US" baseline="-25000" dirty="0" smtClean="0">
                <a:latin typeface="Symbol" pitchFamily="18" charset="2"/>
              </a:rPr>
              <a:t>0		</a:t>
            </a:r>
            <a:r>
              <a:rPr lang="en-US" dirty="0" smtClean="0">
                <a:solidFill>
                  <a:srgbClr val="C00000"/>
                </a:solidFill>
              </a:rPr>
              <a:t>X</a:t>
            </a:r>
            <a:r>
              <a:rPr lang="en-US" baseline="-25000" dirty="0" smtClean="0">
                <a:solidFill>
                  <a:srgbClr val="C00000"/>
                </a:solidFill>
              </a:rPr>
              <a:t>A2</a:t>
            </a:r>
            <a:r>
              <a:rPr lang="en-US" dirty="0" smtClean="0">
                <a:solidFill>
                  <a:srgbClr val="C00000"/>
                </a:solidFill>
              </a:rPr>
              <a:t>=0.98</a:t>
            </a:r>
            <a:r>
              <a:rPr lang="en-US" dirty="0" smtClean="0"/>
              <a:t> for d</a:t>
            </a:r>
            <a:r>
              <a:rPr lang="en-US" baseline="-25000" dirty="0" smtClean="0"/>
              <a:t>p1</a:t>
            </a:r>
            <a:r>
              <a:rPr lang="en-US" dirty="0" smtClean="0"/>
              <a:t>/3, 1.5z</a:t>
            </a:r>
            <a:r>
              <a:rPr lang="en-US" baseline="-25000" dirty="0" smtClean="0"/>
              <a:t>1</a:t>
            </a:r>
            <a:r>
              <a:rPr lang="en-US" dirty="0" smtClean="0"/>
              <a:t>, and 4</a:t>
            </a:r>
            <a:r>
              <a:rPr lang="en-US" dirty="0" smtClean="0">
                <a:latin typeface="Symbol" pitchFamily="18" charset="2"/>
              </a:rPr>
              <a:t>u</a:t>
            </a:r>
            <a:r>
              <a:rPr lang="en-US" baseline="-25000" dirty="0" smtClean="0">
                <a:latin typeface="Symbol" pitchFamily="18" charset="2"/>
              </a:rPr>
              <a:t>0,1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6200" y="191869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</a:t>
            </a:r>
            <a:r>
              <a:rPr lang="en-US" baseline="-25000" dirty="0"/>
              <a:t>2</a:t>
            </a:r>
            <a:r>
              <a:rPr lang="en-US" dirty="0"/>
              <a:t> is removed from a waste stream by passing the effluent gas over a solid granular absorbent in a tubular PBR.  Presently </a:t>
            </a:r>
            <a:r>
              <a:rPr lang="en-US" dirty="0">
                <a:solidFill>
                  <a:srgbClr val="7030A0"/>
                </a:solidFill>
              </a:rPr>
              <a:t>63.2% is removed </a:t>
            </a:r>
            <a:r>
              <a:rPr lang="en-US" dirty="0"/>
              <a:t>and </a:t>
            </a:r>
            <a:r>
              <a:rPr lang="en-US" dirty="0">
                <a:solidFill>
                  <a:srgbClr val="7030A0"/>
                </a:solidFill>
              </a:rPr>
              <a:t>the reaction is external diffusion limited</a:t>
            </a:r>
            <a:r>
              <a:rPr lang="en-US" dirty="0"/>
              <a:t>.  If the </a:t>
            </a:r>
            <a:r>
              <a:rPr lang="en-US" dirty="0">
                <a:solidFill>
                  <a:srgbClr val="006600"/>
                </a:solidFill>
              </a:rPr>
              <a:t>flow rate were increases by a factor of 4</a:t>
            </a:r>
            <a:r>
              <a:rPr lang="en-US" dirty="0"/>
              <a:t>, the </a:t>
            </a:r>
            <a:r>
              <a:rPr lang="en-US" dirty="0">
                <a:solidFill>
                  <a:srgbClr val="006600"/>
                </a:solidFill>
              </a:rPr>
              <a:t>particle diameter were decreased by a factor of 3</a:t>
            </a:r>
            <a:r>
              <a:rPr lang="en-US" dirty="0"/>
              <a:t>, and the </a:t>
            </a:r>
            <a:r>
              <a:rPr lang="en-US" dirty="0">
                <a:solidFill>
                  <a:srgbClr val="006600"/>
                </a:solidFill>
              </a:rPr>
              <a:t>tube length (z) were increased by 1.5x</a:t>
            </a:r>
            <a:r>
              <a:rPr lang="en-US" dirty="0"/>
              <a:t>, what percentage of Cl</a:t>
            </a:r>
            <a:r>
              <a:rPr lang="en-US" baseline="-25000" dirty="0"/>
              <a:t>2</a:t>
            </a:r>
            <a:r>
              <a:rPr lang="en-US" dirty="0"/>
              <a:t> would be removed (assume still external diffusion limited)?  </a:t>
            </a:r>
            <a:r>
              <a:rPr lang="en-US" dirty="0" smtClean="0">
                <a:solidFill>
                  <a:srgbClr val="0000FF"/>
                </a:solidFill>
              </a:rPr>
              <a:t>What guidelines (T, C</a:t>
            </a:r>
            <a:r>
              <a:rPr lang="en-US" baseline="-25000" dirty="0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Symbol" pitchFamily="18" charset="2"/>
              </a:rPr>
              <a:t>u</a:t>
            </a:r>
            <a:r>
              <a:rPr lang="en-US" dirty="0" smtClean="0">
                <a:solidFill>
                  <a:srgbClr val="0000FF"/>
                </a:solidFill>
              </a:rPr>
              <a:t>) do you propose for efficient operation of this bed?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419377"/>
              </p:ext>
            </p:extLst>
          </p:nvPr>
        </p:nvGraphicFramePr>
        <p:xfrm>
          <a:off x="316405" y="3773269"/>
          <a:ext cx="8229600" cy="1682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23797"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Type of Limitation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Variation of Reaction Rate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with: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18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Superficial velocity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Particle size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79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External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-3/2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Linear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79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7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Surface reaction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2392739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Hint for T: The conversion of 0.98 is dependent on the reaction still being external diffusion-limited. How can we adjust the </a:t>
            </a:r>
            <a:r>
              <a:rPr lang="en-US" dirty="0">
                <a:solidFill>
                  <a:srgbClr val="0000FF"/>
                </a:solidFill>
              </a:rPr>
              <a:t>T, C</a:t>
            </a:r>
            <a:r>
              <a:rPr lang="en-US" baseline="-25000" dirty="0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smtClean="0">
                <a:solidFill>
                  <a:srgbClr val="0000FF"/>
                </a:solidFill>
              </a:rPr>
              <a:t>and </a:t>
            </a:r>
            <a:r>
              <a:rPr lang="en-US" dirty="0" smtClean="0">
                <a:solidFill>
                  <a:srgbClr val="0000FF"/>
                </a:solidFill>
                <a:latin typeface="Symbol" pitchFamily="18" charset="2"/>
              </a:rPr>
              <a:t>u </a:t>
            </a:r>
            <a:r>
              <a:rPr lang="en-US" dirty="0" smtClean="0">
                <a:solidFill>
                  <a:srgbClr val="0000FF"/>
                </a:solidFill>
              </a:rPr>
              <a:t> to make sure that the process is not instead slowed down by the surface reaction, but without slowing down external diffusion?</a:t>
            </a:r>
          </a:p>
        </p:txBody>
      </p:sp>
    </p:spTree>
    <p:extLst>
      <p:ext uri="{BB962C8B-B14F-4D97-AF65-F5344CB8AC3E}">
        <p14:creationId xmlns:p14="http://schemas.microsoft.com/office/powerpoint/2010/main" val="213106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52400" y="3153507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The mass transfer rate can be increased by increasing the concentration gradient, which is achieved by increasing the bulk concentration of 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4875074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Increasing the volumetric flow rate </a:t>
            </a:r>
            <a:r>
              <a:rPr lang="en-US" dirty="0" smtClean="0">
                <a:solidFill>
                  <a:srgbClr val="7030A0"/>
                </a:solidFill>
                <a:latin typeface="Symbol" pitchFamily="18" charset="2"/>
              </a:rPr>
              <a:t>u</a:t>
            </a:r>
            <a:r>
              <a:rPr lang="en-US" baseline="-25000" dirty="0" smtClean="0">
                <a:solidFill>
                  <a:srgbClr val="7030A0"/>
                </a:solidFill>
                <a:latin typeface="Symbol" pitchFamily="18" charset="2"/>
              </a:rPr>
              <a:t>0</a:t>
            </a:r>
            <a:r>
              <a:rPr lang="en-US" dirty="0" smtClean="0">
                <a:solidFill>
                  <a:srgbClr val="7030A0"/>
                </a:solidFill>
                <a:latin typeface="Symbol" pitchFamily="18" charset="2"/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increases the mass transfer coefficient but reduces the </a:t>
            </a:r>
            <a:r>
              <a:rPr lang="en-US" dirty="0" err="1" smtClean="0">
                <a:solidFill>
                  <a:srgbClr val="7030A0"/>
                </a:solidFill>
              </a:rPr>
              <a:t>spacetime</a:t>
            </a:r>
            <a:r>
              <a:rPr lang="en-US" dirty="0" smtClean="0">
                <a:solidFill>
                  <a:srgbClr val="7030A0"/>
                </a:solidFill>
              </a:rPr>
              <a:t>, and therefore X</a:t>
            </a:r>
            <a:r>
              <a:rPr lang="en-US" baseline="-25000" dirty="0" smtClean="0">
                <a:solidFill>
                  <a:srgbClr val="7030A0"/>
                </a:solidFill>
              </a:rPr>
              <a:t>A</a:t>
            </a:r>
            <a:r>
              <a:rPr lang="en-US" dirty="0" smtClean="0">
                <a:solidFill>
                  <a:srgbClr val="7030A0"/>
                </a:solidFill>
              </a:rPr>
              <a:t>.  The process also becomes reaction limited instead of external diffusion limited. </a:t>
            </a:r>
            <a:r>
              <a:rPr lang="en-US" dirty="0" err="1" smtClean="0">
                <a:solidFill>
                  <a:srgbClr val="7030A0"/>
                </a:solidFill>
              </a:rPr>
              <a:t>X</a:t>
            </a:r>
            <a:r>
              <a:rPr lang="en-US" baseline="-25000" dirty="0" err="1" smtClean="0">
                <a:solidFill>
                  <a:srgbClr val="7030A0"/>
                </a:solidFill>
              </a:rPr>
              <a:t>A,mass</a:t>
            </a:r>
            <a:r>
              <a:rPr lang="en-US" baseline="-25000" dirty="0" smtClean="0">
                <a:solidFill>
                  <a:srgbClr val="7030A0"/>
                </a:solidFill>
              </a:rPr>
              <a:t> x-</a:t>
            </a:r>
            <a:r>
              <a:rPr lang="en-US" baseline="-25000" dirty="0" err="1" smtClean="0">
                <a:solidFill>
                  <a:srgbClr val="7030A0"/>
                </a:solidFill>
              </a:rPr>
              <a:t>fer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Symbol" pitchFamily="18" charset="2"/>
              </a:rPr>
              <a:t>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k</a:t>
            </a:r>
            <a:r>
              <a:rPr lang="en-US" baseline="-25000" dirty="0" err="1" smtClean="0">
                <a:solidFill>
                  <a:srgbClr val="7030A0"/>
                </a:solidFill>
              </a:rPr>
              <a:t>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Symbol" pitchFamily="18" charset="2"/>
              </a:rPr>
              <a:t>a u</a:t>
            </a:r>
            <a:r>
              <a:rPr lang="en-US" baseline="-25000" dirty="0" smtClean="0">
                <a:solidFill>
                  <a:srgbClr val="7030A0"/>
                </a:solidFill>
                <a:latin typeface="Symbol" pitchFamily="18" charset="2"/>
              </a:rPr>
              <a:t>0</a:t>
            </a:r>
            <a:r>
              <a:rPr lang="en-US" baseline="30000" dirty="0" smtClean="0">
                <a:solidFill>
                  <a:srgbClr val="7030A0"/>
                </a:solidFill>
                <a:latin typeface="Symbol" pitchFamily="18" charset="2"/>
              </a:rPr>
              <a:t>1/2</a:t>
            </a:r>
            <a:r>
              <a:rPr lang="en-US" dirty="0" smtClean="0">
                <a:solidFill>
                  <a:srgbClr val="7030A0"/>
                </a:solidFill>
                <a:latin typeface="Symbol" pitchFamily="18" charset="2"/>
              </a:rPr>
              <a:t>  </a:t>
            </a:r>
            <a:r>
              <a:rPr lang="en-US" dirty="0" smtClean="0">
                <a:solidFill>
                  <a:srgbClr val="7030A0"/>
                </a:solidFill>
              </a:rPr>
              <a:t>but </a:t>
            </a:r>
            <a:r>
              <a:rPr lang="en-US" dirty="0" err="1" smtClean="0">
                <a:solidFill>
                  <a:srgbClr val="7030A0"/>
                </a:solidFill>
              </a:rPr>
              <a:t>X</a:t>
            </a:r>
            <a:r>
              <a:rPr lang="en-US" baseline="-25000" dirty="0" err="1" smtClean="0">
                <a:solidFill>
                  <a:srgbClr val="7030A0"/>
                </a:solidFill>
              </a:rPr>
              <a:t>A,reaction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Symbol" pitchFamily="18" charset="2"/>
              </a:rPr>
              <a:t>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Symbol" pitchFamily="18" charset="2"/>
              </a:rPr>
              <a:t>t a u</a:t>
            </a:r>
            <a:r>
              <a:rPr lang="en-US" baseline="-25000" dirty="0" smtClean="0">
                <a:solidFill>
                  <a:srgbClr val="7030A0"/>
                </a:solidFill>
                <a:latin typeface="Symbol" pitchFamily="18" charset="2"/>
              </a:rPr>
              <a:t>0</a:t>
            </a:r>
            <a:r>
              <a:rPr lang="en-US" baseline="30000" dirty="0" smtClean="0">
                <a:solidFill>
                  <a:srgbClr val="7030A0"/>
                </a:solidFill>
                <a:latin typeface="Symbol" pitchFamily="18" charset="2"/>
              </a:rPr>
              <a:t>-1</a:t>
            </a:r>
            <a:r>
              <a:rPr lang="en-US" dirty="0" smtClean="0">
                <a:solidFill>
                  <a:srgbClr val="7030A0"/>
                </a:solidFill>
                <a:latin typeface="Symbol" pitchFamily="18" charset="2"/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so the increase in </a:t>
            </a:r>
            <a:r>
              <a:rPr lang="en-US" dirty="0" smtClean="0">
                <a:solidFill>
                  <a:srgbClr val="7030A0"/>
                </a:solidFill>
                <a:latin typeface="Symbol" pitchFamily="18" charset="2"/>
              </a:rPr>
              <a:t>u</a:t>
            </a:r>
            <a:r>
              <a:rPr lang="en-US" baseline="-25000" dirty="0" smtClean="0">
                <a:solidFill>
                  <a:srgbClr val="7030A0"/>
                </a:solidFill>
                <a:latin typeface="Symbol" pitchFamily="18" charset="2"/>
              </a:rPr>
              <a:t>0</a:t>
            </a:r>
            <a:r>
              <a:rPr lang="en-US" dirty="0" smtClean="0">
                <a:solidFill>
                  <a:srgbClr val="7030A0"/>
                </a:solidFill>
                <a:latin typeface="Symbol" pitchFamily="18" charset="2"/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may be offset by a reaction-limited decrease in conversion, assuming constant packed-bed properties.  We would need the parameters for the reaction to evaluate whether increasing </a:t>
            </a:r>
            <a:r>
              <a:rPr lang="en-US" dirty="0" smtClean="0">
                <a:solidFill>
                  <a:srgbClr val="7030A0"/>
                </a:solidFill>
                <a:latin typeface="Symbol" pitchFamily="18" charset="2"/>
              </a:rPr>
              <a:t>u</a:t>
            </a:r>
            <a:r>
              <a:rPr lang="en-US" baseline="-25000" dirty="0" smtClean="0">
                <a:solidFill>
                  <a:srgbClr val="7030A0"/>
                </a:solidFill>
                <a:latin typeface="Symbol" pitchFamily="18" charset="2"/>
              </a:rPr>
              <a:t>0</a:t>
            </a:r>
            <a:r>
              <a:rPr lang="en-US" dirty="0" smtClean="0">
                <a:solidFill>
                  <a:srgbClr val="7030A0"/>
                </a:solidFill>
              </a:rPr>
              <a:t> is a good idea.</a:t>
            </a:r>
          </a:p>
        </p:txBody>
      </p:sp>
      <p:graphicFrame>
        <p:nvGraphicFramePr>
          <p:cNvPr id="1434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532318"/>
              </p:ext>
            </p:extLst>
          </p:nvPr>
        </p:nvGraphicFramePr>
        <p:xfrm>
          <a:off x="3022600" y="3873500"/>
          <a:ext cx="3098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Equation" r:id="rId3" imgW="3098520" imgH="927000" progId="Equation.DSMT4">
                  <p:embed/>
                </p:oleObj>
              </mc:Choice>
              <mc:Fallback>
                <p:oleObj name="Equation" r:id="rId3" imgW="309852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3873500"/>
                        <a:ext cx="30988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46836" y="1905000"/>
            <a:ext cx="749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A1</a:t>
            </a:r>
            <a:r>
              <a:rPr lang="en-US" dirty="0" smtClean="0"/>
              <a:t>=0.632 for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z, &amp;</a:t>
            </a:r>
            <a:r>
              <a:rPr lang="en-US" dirty="0" smtClean="0">
                <a:latin typeface="Symbol" pitchFamily="18" charset="2"/>
              </a:rPr>
              <a:t> u</a:t>
            </a:r>
            <a:r>
              <a:rPr lang="en-US" baseline="-25000" dirty="0" smtClean="0">
                <a:latin typeface="Symbol" pitchFamily="18" charset="2"/>
              </a:rPr>
              <a:t>0		</a:t>
            </a:r>
            <a:r>
              <a:rPr lang="en-US" dirty="0" smtClean="0">
                <a:solidFill>
                  <a:srgbClr val="C00000"/>
                </a:solidFill>
              </a:rPr>
              <a:t>X</a:t>
            </a:r>
            <a:r>
              <a:rPr lang="en-US" baseline="-25000" dirty="0" smtClean="0">
                <a:solidFill>
                  <a:srgbClr val="C00000"/>
                </a:solidFill>
              </a:rPr>
              <a:t>A2</a:t>
            </a:r>
            <a:r>
              <a:rPr lang="en-US" dirty="0" smtClean="0">
                <a:solidFill>
                  <a:srgbClr val="C00000"/>
                </a:solidFill>
              </a:rPr>
              <a:t>=0.98</a:t>
            </a:r>
            <a:r>
              <a:rPr lang="en-US" dirty="0" smtClean="0"/>
              <a:t> for d</a:t>
            </a:r>
            <a:r>
              <a:rPr lang="en-US" baseline="-25000" dirty="0" smtClean="0"/>
              <a:t>p1</a:t>
            </a:r>
            <a:r>
              <a:rPr lang="en-US" dirty="0" smtClean="0"/>
              <a:t>/3, 1.5z</a:t>
            </a:r>
            <a:r>
              <a:rPr lang="en-US" baseline="-25000" dirty="0" smtClean="0"/>
              <a:t>1</a:t>
            </a:r>
            <a:r>
              <a:rPr lang="en-US" dirty="0" smtClean="0"/>
              <a:t>, and 4</a:t>
            </a:r>
            <a:r>
              <a:rPr lang="en-US" dirty="0" smtClean="0">
                <a:latin typeface="Symbol" pitchFamily="18" charset="2"/>
              </a:rPr>
              <a:t>u</a:t>
            </a:r>
            <a:r>
              <a:rPr lang="en-US" baseline="-25000" dirty="0" smtClean="0">
                <a:latin typeface="Symbol" pitchFamily="18" charset="2"/>
              </a:rPr>
              <a:t>0,1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6200" y="2286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 is removed from a waste stream by passing the effluent gas over a solid granular absorbent in a tubular PBR.  Presently 63.2% is removed and the reaction is external diffusion limited.  If the flow rate were increases by a factor of 4, the particle diameter were decreased by a factor of 3, and the tube length (z) were increased by 1.5x, what percentage of Cl</a:t>
            </a:r>
            <a:r>
              <a:rPr lang="en-US" baseline="-25000" dirty="0" smtClean="0"/>
              <a:t>2</a:t>
            </a:r>
            <a:r>
              <a:rPr lang="en-US" dirty="0" smtClean="0"/>
              <a:t> would be </a:t>
            </a:r>
            <a:r>
              <a:rPr lang="en-US" dirty="0"/>
              <a:t>removed (assume still external diffusion limited)?  </a:t>
            </a:r>
            <a:r>
              <a:rPr lang="en-US" dirty="0" smtClean="0">
                <a:solidFill>
                  <a:srgbClr val="0000FF"/>
                </a:solidFill>
              </a:rPr>
              <a:t>What guidelines (T, C</a:t>
            </a:r>
            <a:r>
              <a:rPr lang="en-US" baseline="-25000" dirty="0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Symbol" pitchFamily="18" charset="2"/>
              </a:rPr>
              <a:t>u</a:t>
            </a:r>
            <a:r>
              <a:rPr lang="en-US" dirty="0" smtClean="0">
                <a:solidFill>
                  <a:srgbClr val="0000FF"/>
                </a:solidFill>
              </a:rPr>
              <a:t>) do you propose for efficient operation of this bed?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242947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Hint: How </a:t>
            </a:r>
            <a:r>
              <a:rPr lang="en-US" dirty="0">
                <a:solidFill>
                  <a:srgbClr val="0000FF"/>
                </a:solidFill>
              </a:rPr>
              <a:t>does changing </a:t>
            </a:r>
            <a:r>
              <a:rPr lang="en-US" dirty="0" smtClean="0">
                <a:solidFill>
                  <a:srgbClr val="0000FF"/>
                </a:solidFill>
              </a:rPr>
              <a:t>C</a:t>
            </a:r>
            <a:r>
              <a:rPr lang="en-US" baseline="-25000" dirty="0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u </a:t>
            </a:r>
            <a:r>
              <a:rPr lang="en-US" dirty="0" smtClean="0">
                <a:solidFill>
                  <a:srgbClr val="0000FF"/>
                </a:solidFill>
              </a:rPr>
              <a:t>influence the rate of external diffusion and the surface reaction?</a:t>
            </a:r>
          </a:p>
        </p:txBody>
      </p:sp>
    </p:spTree>
    <p:extLst>
      <p:ext uri="{BB962C8B-B14F-4D97-AF65-F5344CB8AC3E}">
        <p14:creationId xmlns:p14="http://schemas.microsoft.com/office/powerpoint/2010/main" val="74368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3" name="Text Box 9"/>
          <p:cNvSpPr txBox="1">
            <a:spLocks noChangeArrowheads="1"/>
          </p:cNvSpPr>
          <p:nvPr/>
        </p:nvSpPr>
        <p:spPr bwMode="auto">
          <a:xfrm>
            <a:off x="949727" y="1066800"/>
            <a:ext cx="72445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Remember, </a:t>
            </a:r>
            <a:r>
              <a:rPr lang="en-US" altLang="zh-TW" sz="2000" dirty="0"/>
              <a:t>the </a:t>
            </a:r>
            <a:r>
              <a:rPr lang="en-US" altLang="zh-TW" sz="2000" b="1" dirty="0"/>
              <a:t>internal effectiveness factor </a:t>
            </a:r>
            <a:r>
              <a:rPr lang="en-US" altLang="zh-TW" sz="2000" dirty="0" smtClean="0"/>
              <a:t>is</a:t>
            </a:r>
            <a:r>
              <a:rPr lang="en-US" altLang="zh-TW" sz="2000" b="1" dirty="0" smtClean="0"/>
              <a:t> </a:t>
            </a:r>
            <a:r>
              <a:rPr lang="en-US" altLang="zh-TW" sz="2000" dirty="0" smtClean="0"/>
              <a:t>based </a:t>
            </a:r>
            <a:r>
              <a:rPr lang="en-US" altLang="zh-TW" sz="2000" dirty="0"/>
              <a:t>on </a:t>
            </a:r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altLang="zh-TW" sz="2000" baseline="-25000" dirty="0" smtClean="0">
                <a:solidFill>
                  <a:schemeClr val="tx2">
                    <a:lumMod val="75000"/>
                  </a:schemeClr>
                </a:solidFill>
              </a:rPr>
              <a:t>As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54314" name="Object 10"/>
          <p:cNvGraphicFramePr>
            <a:graphicFrameLocks noChangeAspect="1"/>
          </p:cNvGraphicFramePr>
          <p:nvPr>
            <p:extLst/>
          </p:nvPr>
        </p:nvGraphicFramePr>
        <p:xfrm>
          <a:off x="114056" y="1627188"/>
          <a:ext cx="89185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6" name="Equation" r:id="rId3" imgW="9664560" imgH="660240" progId="Equation.DSMT4">
                  <p:embed/>
                </p:oleObj>
              </mc:Choice>
              <mc:Fallback>
                <p:oleObj name="Equation" r:id="rId3" imgW="966456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56" y="1627188"/>
                        <a:ext cx="8918575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18" name="Text Box 14"/>
          <p:cNvSpPr txBox="1">
            <a:spLocks noChangeArrowheads="1"/>
          </p:cNvSpPr>
          <p:nvPr/>
        </p:nvSpPr>
        <p:spPr bwMode="auto">
          <a:xfrm>
            <a:off x="1514112" y="2590800"/>
            <a:ext cx="61157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dirty="0"/>
              <a:t>The </a:t>
            </a:r>
            <a:r>
              <a:rPr lang="en-US" altLang="zh-TW" sz="2000" b="1" u="sng" dirty="0"/>
              <a:t>overall</a:t>
            </a:r>
            <a:r>
              <a:rPr lang="en-US" altLang="zh-TW" sz="2000" b="1" dirty="0"/>
              <a:t> effectiveness factor </a:t>
            </a:r>
            <a:r>
              <a:rPr lang="en-US" altLang="zh-TW" sz="2000" dirty="0" smtClean="0"/>
              <a:t>is based on </a:t>
            </a:r>
            <a:r>
              <a:rPr lang="en-US" altLang="zh-TW" sz="2000" dirty="0" err="1" smtClean="0">
                <a:solidFill>
                  <a:srgbClr val="006600"/>
                </a:solidFill>
              </a:rPr>
              <a:t>C</a:t>
            </a:r>
            <a:r>
              <a:rPr lang="en-US" altLang="zh-TW" sz="2000" baseline="-25000" dirty="0" err="1" smtClean="0">
                <a:solidFill>
                  <a:srgbClr val="006600"/>
                </a:solidFill>
              </a:rPr>
              <a:t>Ab</a:t>
            </a:r>
            <a:r>
              <a:rPr lang="en-US" altLang="zh-TW" sz="2000" dirty="0" smtClean="0"/>
              <a:t>: </a:t>
            </a:r>
            <a:endParaRPr lang="en-US" altLang="zh-TW" sz="2000" dirty="0"/>
          </a:p>
        </p:txBody>
      </p:sp>
      <p:graphicFrame>
        <p:nvGraphicFramePr>
          <p:cNvPr id="354320" name="Object 16"/>
          <p:cNvGraphicFramePr>
            <a:graphicFrameLocks noChangeAspect="1"/>
          </p:cNvGraphicFramePr>
          <p:nvPr>
            <p:extLst/>
          </p:nvPr>
        </p:nvGraphicFramePr>
        <p:xfrm>
          <a:off x="435769" y="3352800"/>
          <a:ext cx="827246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7" name="Equation" r:id="rId5" imgW="8953200" imgH="660240" progId="Equation.DSMT4">
                  <p:embed/>
                </p:oleObj>
              </mc:Choice>
              <mc:Fallback>
                <p:oleObj name="Equation" r:id="rId5" imgW="89532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9" y="3352800"/>
                        <a:ext cx="8272463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21" name="Object 17"/>
          <p:cNvGraphicFramePr>
            <a:graphicFrameLocks noChangeAspect="1"/>
          </p:cNvGraphicFramePr>
          <p:nvPr/>
        </p:nvGraphicFramePr>
        <p:xfrm>
          <a:off x="2773363" y="4423524"/>
          <a:ext cx="2560637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8" name="Equation" r:id="rId7" imgW="2755800" imgH="1054080" progId="Equation.DSMT4">
                  <p:embed/>
                </p:oleObj>
              </mc:Choice>
              <mc:Fallback>
                <p:oleObj name="Equation" r:id="rId7" imgW="2755800" imgH="105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4423524"/>
                        <a:ext cx="2560637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Overall Effectiveness Factors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255" name="Object 15"/>
          <p:cNvGraphicFramePr>
            <a:graphicFrameLocks noChangeAspect="1"/>
          </p:cNvGraphicFramePr>
          <p:nvPr/>
        </p:nvGraphicFramePr>
        <p:xfrm>
          <a:off x="533400" y="5983485"/>
          <a:ext cx="19018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9" name="Equation" r:id="rId9" imgW="2044440" imgH="355320" progId="Equation.DSMT4">
                  <p:embed/>
                </p:oleObj>
              </mc:Choice>
              <mc:Fallback>
                <p:oleObj name="Equation" r:id="rId9" imgW="20444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983485"/>
                        <a:ext cx="19018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7" name="Object 17"/>
          <p:cNvGraphicFramePr>
            <a:graphicFrameLocks noChangeAspect="1"/>
          </p:cNvGraphicFramePr>
          <p:nvPr/>
        </p:nvGraphicFramePr>
        <p:xfrm>
          <a:off x="1240631" y="4710861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0" name="Equation" r:id="rId11" imgW="1015920" imgH="698400" progId="Equation.DSMT4">
                  <p:embed/>
                </p:oleObj>
              </mc:Choice>
              <mc:Fallback>
                <p:oleObj name="Equation" r:id="rId11" imgW="101592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0631" y="4710861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8" name="Object 18"/>
          <p:cNvGraphicFramePr>
            <a:graphicFrameLocks noChangeAspect="1"/>
          </p:cNvGraphicFramePr>
          <p:nvPr/>
        </p:nvGraphicFramePr>
        <p:xfrm>
          <a:off x="5768181" y="4797425"/>
          <a:ext cx="25368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1" name="Equation" r:id="rId13" imgW="2730240" imgH="685800" progId="Equation.DSMT4">
                  <p:embed/>
                </p:oleObj>
              </mc:Choice>
              <mc:Fallback>
                <p:oleObj name="Equation" r:id="rId13" imgW="273024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181" y="4797425"/>
                        <a:ext cx="253682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4144963" y="4499724"/>
            <a:ext cx="6858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68763" y="5261724"/>
            <a:ext cx="6858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14600" y="6031468"/>
            <a:ext cx="633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Put into design </a:t>
            </a:r>
            <a:r>
              <a:rPr lang="en-US" dirty="0" err="1" smtClean="0">
                <a:solidFill>
                  <a:srgbClr val="0000FF"/>
                </a:solidFill>
              </a:rPr>
              <a:t>eq</a:t>
            </a:r>
            <a:r>
              <a:rPr lang="en-US" dirty="0" smtClean="0">
                <a:solidFill>
                  <a:srgbClr val="0000FF"/>
                </a:solidFill>
              </a:rPr>
              <a:t> to account for internal &amp; external diffusion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3176920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Omega</a:t>
            </a:r>
          </a:p>
        </p:txBody>
      </p:sp>
    </p:spTree>
    <p:extLst>
      <p:ext uri="{BB962C8B-B14F-4D97-AF65-F5344CB8AC3E}">
        <p14:creationId xmlns:p14="http://schemas.microsoft.com/office/powerpoint/2010/main" val="66375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Review: Observed </a:t>
            </a:r>
            <a:r>
              <a:rPr lang="en-US" sz="4000" dirty="0" err="1" smtClean="0">
                <a:solidFill>
                  <a:schemeClr val="tx1"/>
                </a:solidFill>
              </a:rPr>
              <a:t>Rxn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Rate Variation vs </a:t>
            </a:r>
            <a:r>
              <a:rPr lang="en-US" sz="4000" dirty="0" smtClean="0">
                <a:solidFill>
                  <a:schemeClr val="tx1"/>
                </a:solidFill>
              </a:rPr>
              <a:t>F</a:t>
            </a:r>
            <a:r>
              <a:rPr lang="en-US" sz="4000" baseline="-25000" dirty="0" smtClean="0">
                <a:solidFill>
                  <a:schemeClr val="tx1"/>
                </a:solidFill>
              </a:rPr>
              <a:t>T0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d</a:t>
            </a:r>
            <a:r>
              <a:rPr lang="en-US" sz="4000" baseline="-25000" dirty="0" err="1" smtClean="0">
                <a:solidFill>
                  <a:schemeClr val="tx1"/>
                </a:solidFill>
              </a:rPr>
              <a:t>p</a:t>
            </a:r>
            <a:r>
              <a:rPr lang="en-US" sz="4000" dirty="0" smtClean="0">
                <a:solidFill>
                  <a:schemeClr val="tx1"/>
                </a:solidFill>
              </a:rPr>
              <a:t> &amp; T</a:t>
            </a:r>
            <a:endParaRPr 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3841316"/>
          <a:ext cx="9144000" cy="203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1475"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Type of Limitation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Variation of Reaction Rate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with: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Superficial velocity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Particle size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493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External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-3/2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Linear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969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45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Surface reaction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Exponential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969" y="3315476"/>
            <a:ext cx="3472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Surface reaction      -</a:t>
            </a:r>
            <a:r>
              <a:rPr lang="en-US" sz="2000" dirty="0" err="1" smtClean="0"/>
              <a:t>r’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=</a:t>
            </a:r>
            <a:r>
              <a:rPr lang="en-US" sz="2000" dirty="0" err="1" smtClean="0"/>
              <a:t>kC</a:t>
            </a:r>
            <a:r>
              <a:rPr lang="en-US" sz="2000" baseline="-25000" dirty="0" err="1" smtClean="0"/>
              <a:t>A</a:t>
            </a:r>
            <a:endParaRPr lang="en-US" sz="2000" dirty="0" smtClean="0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/>
          </p:nvPr>
        </p:nvGraphicFramePr>
        <p:xfrm>
          <a:off x="2278063" y="1371600"/>
          <a:ext cx="621982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Equation" r:id="rId3" imgW="6908760" imgH="965160" progId="Equation.DSMT4">
                  <p:embed/>
                </p:oleObj>
              </mc:Choice>
              <mc:Fallback>
                <p:oleObj name="Equation" r:id="rId3" imgW="690876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1371600"/>
                        <a:ext cx="6219825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1407592"/>
            <a:ext cx="2284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External diffusion limited: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" y="2345575"/>
            <a:ext cx="226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Internal diffusion limited:</a:t>
            </a: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>
            <p:extLst/>
          </p:nvPr>
        </p:nvGraphicFramePr>
        <p:xfrm>
          <a:off x="2363969" y="2513431"/>
          <a:ext cx="16462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Equation" r:id="rId5" imgW="1778000" imgH="330200" progId="Equation.DSMT4">
                  <p:embed/>
                </p:oleObj>
              </mc:Choice>
              <mc:Fallback>
                <p:oleObj name="Equation" r:id="rId5" imgW="17780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969" y="2513431"/>
                        <a:ext cx="16462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/>
          </p:nvPr>
        </p:nvGraphicFramePr>
        <p:xfrm>
          <a:off x="4184650" y="2286000"/>
          <a:ext cx="47656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Equation" r:id="rId7" imgW="5295600" imgH="1104840" progId="Equation.DSMT4">
                  <p:embed/>
                </p:oleObj>
              </mc:Choice>
              <mc:Fallback>
                <p:oleObj name="Equation" r:id="rId7" imgW="5295600" imgH="1104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2286000"/>
                        <a:ext cx="476567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8288" y="5934670"/>
            <a:ext cx="912571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Whether the rate varies when </a:t>
            </a:r>
            <a:r>
              <a:rPr lang="en-US" dirty="0" smtClean="0">
                <a:solidFill>
                  <a:srgbClr val="00B050"/>
                </a:solidFill>
              </a:rPr>
              <a:t>F</a:t>
            </a:r>
            <a:r>
              <a:rPr lang="en-US" baseline="-25000" dirty="0" smtClean="0">
                <a:solidFill>
                  <a:srgbClr val="00B050"/>
                </a:solidFill>
              </a:rPr>
              <a:t>T0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3399"/>
                </a:solidFill>
              </a:rPr>
              <a:t>particle size </a:t>
            </a:r>
            <a:r>
              <a:rPr lang="en-US" dirty="0" smtClean="0"/>
              <a:t>changes indicates tells us whether external diffusion, internal diffusion, or the surface </a:t>
            </a:r>
            <a:r>
              <a:rPr lang="en-US" dirty="0" err="1" smtClean="0"/>
              <a:t>rxn</a:t>
            </a:r>
            <a:r>
              <a:rPr lang="en-US" dirty="0" smtClean="0"/>
              <a:t> is limiting (slowing down) the observed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Review: </a:t>
            </a:r>
            <a:r>
              <a:rPr lang="en-US" sz="3600" dirty="0" err="1" smtClean="0">
                <a:solidFill>
                  <a:schemeClr val="tx1"/>
                </a:solidFill>
              </a:rPr>
              <a:t>Rxn</a:t>
            </a:r>
            <a:r>
              <a:rPr lang="en-US" sz="3600" dirty="0" smtClean="0">
                <a:solidFill>
                  <a:schemeClr val="tx1"/>
                </a:solidFill>
              </a:rPr>
              <a:t> Rate Variation vs Reactor Conditions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>
            <p:extLst/>
          </p:nvPr>
        </p:nvGraphicFramePr>
        <p:xfrm>
          <a:off x="2278063" y="1646238"/>
          <a:ext cx="621982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Equation" r:id="rId3" imgW="6908760" imgH="965160" progId="Equation.DSMT4">
                  <p:embed/>
                </p:oleObj>
              </mc:Choice>
              <mc:Fallback>
                <p:oleObj name="Equation" r:id="rId3" imgW="690876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1646238"/>
                        <a:ext cx="6219825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682230"/>
            <a:ext cx="2284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Rate for external diff limited </a:t>
            </a:r>
            <a:r>
              <a:rPr lang="en-US" sz="2000" b="1" dirty="0" err="1" smtClean="0"/>
              <a:t>rxn</a:t>
            </a:r>
            <a:r>
              <a:rPr lang="en-US" sz="2000" b="1" dirty="0" smtClean="0"/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969" y="5428488"/>
            <a:ext cx="6425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Rate for surface reaction limited </a:t>
            </a:r>
            <a:r>
              <a:rPr lang="en-US" sz="2000" b="1" dirty="0" err="1" smtClean="0"/>
              <a:t>rxn</a:t>
            </a:r>
            <a:r>
              <a:rPr lang="en-US" sz="2000" b="1" dirty="0" smtClean="0"/>
              <a:t>:        </a:t>
            </a:r>
            <a:r>
              <a:rPr lang="en-US" sz="2000" dirty="0"/>
              <a:t>-</a:t>
            </a:r>
            <a:r>
              <a:rPr lang="en-US" sz="2000" dirty="0" err="1" smtClean="0"/>
              <a:t>r’</a:t>
            </a:r>
            <a:r>
              <a:rPr lang="en-US" sz="2000" baseline="-25000" dirty="0" err="1" smtClean="0"/>
              <a:t>A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</a:t>
            </a:r>
            <a:r>
              <a:rPr lang="en-US" sz="2000" dirty="0" err="1" smtClean="0"/>
              <a:t>kC</a:t>
            </a:r>
            <a:r>
              <a:rPr lang="en-US" sz="2000" baseline="-25000" dirty="0" err="1" smtClean="0"/>
              <a:t>A</a:t>
            </a: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8288" y="3656215"/>
            <a:ext cx="226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Rate for internal </a:t>
            </a:r>
            <a:r>
              <a:rPr lang="en-US" sz="2000" b="1" dirty="0" smtClean="0"/>
              <a:t>diff limited </a:t>
            </a:r>
            <a:r>
              <a:rPr lang="en-US" sz="2000" b="1" dirty="0" err="1" smtClean="0"/>
              <a:t>rxn</a:t>
            </a:r>
            <a:r>
              <a:rPr lang="en-US" sz="2000" b="1" dirty="0" smtClean="0"/>
              <a:t>:</a:t>
            </a: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>
            <p:extLst/>
          </p:nvPr>
        </p:nvGraphicFramePr>
        <p:xfrm>
          <a:off x="2363969" y="3824071"/>
          <a:ext cx="16462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Equation" r:id="rId5" imgW="1778000" imgH="330200" progId="Equation.DSMT4">
                  <p:embed/>
                </p:oleObj>
              </mc:Choice>
              <mc:Fallback>
                <p:oleObj name="Equation" r:id="rId5" imgW="17780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969" y="3824071"/>
                        <a:ext cx="16462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>
            <p:extLst/>
          </p:nvPr>
        </p:nvGraphicFramePr>
        <p:xfrm>
          <a:off x="4184650" y="3596640"/>
          <a:ext cx="47656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6" name="Equation" r:id="rId7" imgW="5295600" imgH="1104840" progId="Equation.DSMT4">
                  <p:embed/>
                </p:oleObj>
              </mc:Choice>
              <mc:Fallback>
                <p:oleObj name="Equation" r:id="rId7" imgW="5295600" imgH="1104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3596640"/>
                        <a:ext cx="476567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1018032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When the observed rate of a reaction is limited by external diffusion, internal diffusion, or the surface </a:t>
            </a:r>
            <a:r>
              <a:rPr lang="en-US" sz="2000" dirty="0" err="1" smtClean="0">
                <a:solidFill>
                  <a:srgbClr val="0000FF"/>
                </a:solidFill>
              </a:rPr>
              <a:t>rxn</a:t>
            </a:r>
            <a:r>
              <a:rPr lang="en-US" sz="2000" dirty="0" smtClean="0">
                <a:solidFill>
                  <a:srgbClr val="0000FF"/>
                </a:solidFill>
              </a:rPr>
              <a:t>, the observed reaction kinetics are: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" y="2469775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c</a:t>
            </a:r>
            <a:r>
              <a:rPr lang="en-US" sz="2000" dirty="0"/>
              <a:t>: mass transfer coefficient </a:t>
            </a:r>
            <a:r>
              <a:rPr lang="en-US" sz="2000" dirty="0" smtClean="0"/>
              <a:t>   </a:t>
            </a:r>
            <a:r>
              <a:rPr lang="en-US" sz="2000" dirty="0"/>
              <a:t>D</a:t>
            </a:r>
            <a:r>
              <a:rPr lang="en-US" sz="2000" baseline="-25000" dirty="0"/>
              <a:t>AB</a:t>
            </a:r>
            <a:r>
              <a:rPr lang="en-US" sz="2000" dirty="0"/>
              <a:t>: diffusivity (m</a:t>
            </a:r>
            <a:r>
              <a:rPr lang="en-US" sz="2000" baseline="30000" dirty="0"/>
              <a:t>2</a:t>
            </a:r>
            <a:r>
              <a:rPr lang="en-US" sz="2000" dirty="0"/>
              <a:t>/s</a:t>
            </a:r>
            <a:r>
              <a:rPr lang="en-US" sz="2000" dirty="0" smtClean="0"/>
              <a:t>)	</a:t>
            </a:r>
            <a:r>
              <a:rPr lang="en-US" sz="2000" dirty="0" err="1">
                <a:solidFill>
                  <a:srgbClr val="FF3399"/>
                </a:solidFill>
              </a:rPr>
              <a:t>d</a:t>
            </a:r>
            <a:r>
              <a:rPr lang="en-US" sz="2000" baseline="-25000" dirty="0" err="1">
                <a:solidFill>
                  <a:srgbClr val="FF3399"/>
                </a:solidFill>
              </a:rPr>
              <a:t>p</a:t>
            </a:r>
            <a:r>
              <a:rPr lang="en-US" sz="2000" dirty="0">
                <a:solidFill>
                  <a:srgbClr val="FF3399"/>
                </a:solidFill>
              </a:rPr>
              <a:t>: </a:t>
            </a:r>
            <a:r>
              <a:rPr lang="en-US" sz="2000" dirty="0" smtClean="0">
                <a:solidFill>
                  <a:srgbClr val="FF3399"/>
                </a:solidFill>
              </a:rPr>
              <a:t>diameter</a:t>
            </a:r>
            <a:endParaRPr lang="en-US" sz="2000" dirty="0"/>
          </a:p>
          <a:p>
            <a:r>
              <a:rPr lang="en-US" sz="2000" dirty="0">
                <a:solidFill>
                  <a:srgbClr val="00B050"/>
                </a:solidFill>
              </a:rPr>
              <a:t>U: free-stream velocity (m/s), </a:t>
            </a:r>
            <a:r>
              <a:rPr lang="en-US" sz="2000" dirty="0">
                <a:solidFill>
                  <a:srgbClr val="00B050"/>
                </a:solidFill>
                <a:sym typeface="Symbol"/>
              </a:rPr>
              <a:t>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>
                <a:solidFill>
                  <a:srgbClr val="00B050"/>
                </a:solidFill>
              </a:rPr>
              <a:t>to flow </a:t>
            </a:r>
            <a:r>
              <a:rPr lang="en-US" sz="2000" dirty="0" smtClean="0">
                <a:solidFill>
                  <a:srgbClr val="00B050"/>
                </a:solidFill>
              </a:rPr>
              <a:t>rate (F</a:t>
            </a:r>
            <a:r>
              <a:rPr lang="en-US" sz="2000" baseline="-25000" dirty="0" smtClean="0">
                <a:solidFill>
                  <a:srgbClr val="00B050"/>
                </a:solidFill>
              </a:rPr>
              <a:t>T</a:t>
            </a:r>
            <a:r>
              <a:rPr lang="en-US" sz="2000" dirty="0" smtClean="0">
                <a:solidFill>
                  <a:srgbClr val="00B050"/>
                </a:solidFill>
              </a:rPr>
              <a:t>, F</a:t>
            </a:r>
            <a:r>
              <a:rPr lang="en-US" sz="2000" baseline="-25000" dirty="0" smtClean="0">
                <a:solidFill>
                  <a:srgbClr val="00B050"/>
                </a:solidFill>
              </a:rPr>
              <a:t>T0</a:t>
            </a:r>
            <a:r>
              <a:rPr lang="en-US" sz="2000" dirty="0" smtClean="0">
                <a:solidFill>
                  <a:srgbClr val="00B050"/>
                </a:solidFill>
              </a:rPr>
              <a:t>) for constant C</a:t>
            </a:r>
            <a:r>
              <a:rPr lang="en-US" sz="2000" baseline="-25000" dirty="0" smtClean="0">
                <a:solidFill>
                  <a:srgbClr val="00B050"/>
                </a:solidFill>
              </a:rPr>
              <a:t>A0</a:t>
            </a:r>
            <a:r>
              <a:rPr lang="en-US" sz="2000" dirty="0">
                <a:solidFill>
                  <a:srgbClr val="00B050"/>
                </a:solidFill>
              </a:rPr>
              <a:t>	</a:t>
            </a:r>
          </a:p>
          <a:p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dirty="0" smtClean="0"/>
              <a:t>: kinematic viscosity (m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/s); </a:t>
            </a:r>
            <a:r>
              <a:rPr lang="en-US" sz="2000" dirty="0" smtClean="0">
                <a:latin typeface="Symbol" pitchFamily="18" charset="2"/>
              </a:rPr>
              <a:t>n=m/r	r</a:t>
            </a:r>
            <a:r>
              <a:rPr lang="en-US" sz="2000" dirty="0" smtClean="0"/>
              <a:t>: fluid density (kg/m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)	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/>
              <a:t>: viscosity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590800" y="4678825"/>
          <a:ext cx="65024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7" name="Equation" r:id="rId9" imgW="7226280" imgH="723600" progId="Equation.DSMT4">
                  <p:embed/>
                </p:oleObj>
              </mc:Choice>
              <mc:Fallback>
                <p:oleObj name="Equation" r:id="rId9" imgW="722628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78825"/>
                        <a:ext cx="650240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4452770"/>
            <a:ext cx="24285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99"/>
                </a:solidFill>
              </a:rPr>
              <a:t>R: radius at </a:t>
            </a:r>
          </a:p>
          <a:p>
            <a:pPr marL="287338" indent="-287338"/>
            <a:r>
              <a:rPr lang="en-US" dirty="0">
                <a:solidFill>
                  <a:srgbClr val="FF3399"/>
                </a:solidFill>
              </a:rPr>
              <a:t>	</a:t>
            </a:r>
            <a:r>
              <a:rPr lang="en-US" dirty="0" smtClean="0">
                <a:solidFill>
                  <a:srgbClr val="FF3399"/>
                </a:solidFill>
              </a:rPr>
              <a:t>particle surface</a:t>
            </a:r>
          </a:p>
          <a:p>
            <a:pPr marL="287338" indent="-287338"/>
            <a:r>
              <a:rPr lang="en-US" dirty="0" smtClean="0"/>
              <a:t>D</a:t>
            </a:r>
            <a:r>
              <a:rPr lang="en-US" baseline="-25000" dirty="0" smtClean="0"/>
              <a:t>e</a:t>
            </a:r>
            <a:r>
              <a:rPr lang="en-US" dirty="0" smtClean="0"/>
              <a:t>: effective diffusivity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0" y="3522414"/>
            <a:ext cx="914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0" y="5410200"/>
            <a:ext cx="914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5300" y="5867400"/>
            <a:ext cx="81534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Whether </a:t>
            </a:r>
            <a:r>
              <a:rPr lang="en-US" sz="2000" dirty="0" smtClean="0"/>
              <a:t>the </a:t>
            </a:r>
            <a:r>
              <a:rPr lang="en-US" sz="2000" dirty="0"/>
              <a:t>rate varies </a:t>
            </a:r>
            <a:r>
              <a:rPr lang="en-US" sz="2000" dirty="0" smtClean="0"/>
              <a:t>when </a:t>
            </a:r>
            <a:r>
              <a:rPr lang="en-US" sz="2000" dirty="0" smtClean="0">
                <a:solidFill>
                  <a:srgbClr val="00B050"/>
                </a:solidFill>
              </a:rPr>
              <a:t>F</a:t>
            </a:r>
            <a:r>
              <a:rPr lang="en-US" sz="2000" baseline="-25000" dirty="0" smtClean="0">
                <a:solidFill>
                  <a:srgbClr val="00B050"/>
                </a:solidFill>
              </a:rPr>
              <a:t>T0</a:t>
            </a:r>
            <a:r>
              <a:rPr lang="en-US" sz="2000" dirty="0" smtClean="0"/>
              <a:t> (at constant C</a:t>
            </a:r>
            <a:r>
              <a:rPr lang="en-US" sz="2000" baseline="-25000" dirty="0" smtClean="0"/>
              <a:t>T0</a:t>
            </a:r>
            <a:r>
              <a:rPr lang="en-US" sz="2000" dirty="0" smtClean="0"/>
              <a:t>) or </a:t>
            </a:r>
            <a:r>
              <a:rPr lang="en-US" sz="2000" dirty="0">
                <a:solidFill>
                  <a:srgbClr val="FF3399"/>
                </a:solidFill>
              </a:rPr>
              <a:t>particle size </a:t>
            </a:r>
            <a:r>
              <a:rPr lang="en-US" sz="2000" dirty="0" smtClean="0"/>
              <a:t>changes indicates tells us whether external </a:t>
            </a:r>
            <a:r>
              <a:rPr lang="en-US" sz="2000" dirty="0"/>
              <a:t>diffusion, internal diffusion, or the surface </a:t>
            </a:r>
            <a:r>
              <a:rPr lang="en-US" sz="2000" dirty="0" err="1" smtClean="0"/>
              <a:t>rxn</a:t>
            </a:r>
            <a:r>
              <a:rPr lang="en-US" sz="2000" dirty="0" smtClean="0"/>
              <a:t> is limiting (slowing down) the observed rate</a:t>
            </a:r>
          </a:p>
        </p:txBody>
      </p:sp>
    </p:spTree>
    <p:extLst>
      <p:ext uri="{BB962C8B-B14F-4D97-AF65-F5344CB8AC3E}">
        <p14:creationId xmlns:p14="http://schemas.microsoft.com/office/powerpoint/2010/main" val="183923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4" grpId="0"/>
      <p:bldP spid="14" grpId="0"/>
      <p:bldP spid="11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Observed </a:t>
            </a:r>
            <a:r>
              <a:rPr lang="en-US" dirty="0" err="1" smtClean="0"/>
              <a:t>Rxn</a:t>
            </a:r>
            <a:r>
              <a:rPr lang="en-US" dirty="0" smtClean="0"/>
              <a:t> </a:t>
            </a:r>
            <a:r>
              <a:rPr lang="en-US" dirty="0"/>
              <a:t>Rate </a:t>
            </a:r>
            <a:r>
              <a:rPr lang="en-US" dirty="0" smtClean="0"/>
              <a:t>vs F</a:t>
            </a:r>
            <a:r>
              <a:rPr lang="en-US" baseline="-25000" dirty="0" smtClean="0"/>
              <a:t>T0</a:t>
            </a:r>
            <a:r>
              <a:rPr lang="en-US" dirty="0" smtClean="0"/>
              <a:t>,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 &amp; 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969" y="3315476"/>
            <a:ext cx="617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Rate for surface reaction limited </a:t>
            </a:r>
            <a:r>
              <a:rPr lang="en-US" sz="2000" b="1" dirty="0" err="1" smtClean="0"/>
              <a:t>rxn</a:t>
            </a:r>
            <a:r>
              <a:rPr lang="en-US" sz="2000" b="1" dirty="0" smtClean="0"/>
              <a:t>:     </a:t>
            </a:r>
            <a:r>
              <a:rPr lang="en-US" sz="2000" dirty="0" smtClean="0"/>
              <a:t>-</a:t>
            </a:r>
            <a:r>
              <a:rPr lang="en-US" sz="2000" dirty="0" err="1" smtClean="0"/>
              <a:t>r’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= </a:t>
            </a:r>
            <a:r>
              <a:rPr lang="en-US" sz="2000" dirty="0" err="1" smtClean="0"/>
              <a:t>kC</a:t>
            </a:r>
            <a:r>
              <a:rPr lang="en-US" sz="2000" baseline="-25000" dirty="0" err="1" smtClean="0"/>
              <a:t>A</a:t>
            </a:r>
            <a:endParaRPr lang="en-US" sz="2000" dirty="0" smtClean="0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/>
          </p:nvPr>
        </p:nvGraphicFramePr>
        <p:xfrm>
          <a:off x="2278063" y="1066800"/>
          <a:ext cx="621982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Equation" r:id="rId3" imgW="6908760" imgH="965160" progId="Equation.DSMT4">
                  <p:embed/>
                </p:oleObj>
              </mc:Choice>
              <mc:Fallback>
                <p:oleObj name="Equation" r:id="rId3" imgW="690876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1066800"/>
                        <a:ext cx="6219825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1102792"/>
            <a:ext cx="2284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Rate for external </a:t>
            </a:r>
            <a:r>
              <a:rPr lang="en-US" sz="2000" b="1" dirty="0"/>
              <a:t>diff limited </a:t>
            </a:r>
            <a:r>
              <a:rPr lang="en-US" sz="2000" b="1" dirty="0" err="1"/>
              <a:t>rxn</a:t>
            </a:r>
            <a:r>
              <a:rPr lang="en-US" sz="2000" b="1" dirty="0"/>
              <a:t>:</a:t>
            </a:r>
            <a:endParaRPr lang="en-US" sz="20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6200" y="1890337"/>
            <a:ext cx="895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3399"/>
                </a:solidFill>
              </a:rPr>
              <a:t>d</a:t>
            </a:r>
            <a:r>
              <a:rPr lang="en-US" baseline="-25000" dirty="0" err="1" smtClean="0">
                <a:solidFill>
                  <a:srgbClr val="FF3399"/>
                </a:solidFill>
              </a:rPr>
              <a:t>p</a:t>
            </a:r>
            <a:r>
              <a:rPr lang="en-US" dirty="0">
                <a:solidFill>
                  <a:srgbClr val="FF3399"/>
                </a:solidFill>
              </a:rPr>
              <a:t>: </a:t>
            </a:r>
            <a:r>
              <a:rPr lang="en-US" dirty="0" smtClean="0">
                <a:solidFill>
                  <a:srgbClr val="FF3399"/>
                </a:solidFill>
              </a:rPr>
              <a:t>diameter	</a:t>
            </a:r>
            <a:r>
              <a:rPr lang="en-US" dirty="0" smtClean="0">
                <a:solidFill>
                  <a:srgbClr val="00B050"/>
                </a:solidFill>
              </a:rPr>
              <a:t>U</a:t>
            </a:r>
            <a:r>
              <a:rPr lang="en-US" dirty="0">
                <a:solidFill>
                  <a:srgbClr val="00B050"/>
                </a:solidFill>
              </a:rPr>
              <a:t>: free-stream velocity (m/s), </a:t>
            </a:r>
            <a:r>
              <a:rPr lang="en-US" dirty="0">
                <a:solidFill>
                  <a:srgbClr val="00B050"/>
                </a:solidFill>
                <a:sym typeface="Symbol"/>
              </a:rPr>
              <a:t></a:t>
            </a:r>
            <a:r>
              <a:rPr lang="en-US" dirty="0">
                <a:solidFill>
                  <a:srgbClr val="00B050"/>
                </a:solidFill>
              </a:rPr>
              <a:t> to flow rate (F</a:t>
            </a:r>
            <a:r>
              <a:rPr lang="en-US" baseline="-25000" dirty="0">
                <a:solidFill>
                  <a:srgbClr val="00B050"/>
                </a:solidFill>
              </a:rPr>
              <a:t>T</a:t>
            </a:r>
            <a:r>
              <a:rPr lang="en-US" dirty="0">
                <a:solidFill>
                  <a:srgbClr val="00B050"/>
                </a:solidFill>
              </a:rPr>
              <a:t>, F</a:t>
            </a:r>
            <a:r>
              <a:rPr lang="en-US" baseline="-25000" dirty="0">
                <a:solidFill>
                  <a:srgbClr val="00B050"/>
                </a:solidFill>
              </a:rPr>
              <a:t>T0</a:t>
            </a:r>
            <a:r>
              <a:rPr lang="en-US" dirty="0">
                <a:solidFill>
                  <a:srgbClr val="00B050"/>
                </a:solidFill>
              </a:rPr>
              <a:t>) for constant C</a:t>
            </a:r>
            <a:r>
              <a:rPr lang="en-US" baseline="-25000" dirty="0">
                <a:solidFill>
                  <a:srgbClr val="00B050"/>
                </a:solidFill>
              </a:rPr>
              <a:t>A0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" y="2345575"/>
            <a:ext cx="226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Rate for internal diff </a:t>
            </a:r>
            <a:r>
              <a:rPr lang="en-US" sz="2000" b="1" dirty="0"/>
              <a:t>limited </a:t>
            </a:r>
            <a:r>
              <a:rPr lang="en-US" sz="2000" b="1" dirty="0" err="1"/>
              <a:t>rxn</a:t>
            </a:r>
            <a:r>
              <a:rPr lang="en-US" sz="2000" b="1" dirty="0" smtClean="0"/>
              <a:t>:</a:t>
            </a: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>
            <p:extLst/>
          </p:nvPr>
        </p:nvGraphicFramePr>
        <p:xfrm>
          <a:off x="2363969" y="2513431"/>
          <a:ext cx="16462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Equation" r:id="rId5" imgW="1778000" imgH="330200" progId="Equation.DSMT4">
                  <p:embed/>
                </p:oleObj>
              </mc:Choice>
              <mc:Fallback>
                <p:oleObj name="Equation" r:id="rId5" imgW="17780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969" y="2513431"/>
                        <a:ext cx="16462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/>
          </p:nvPr>
        </p:nvGraphicFramePr>
        <p:xfrm>
          <a:off x="4184650" y="2286000"/>
          <a:ext cx="47656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Equation" r:id="rId7" imgW="5295600" imgH="1104840" progId="Equation.DSMT4">
                  <p:embed/>
                </p:oleObj>
              </mc:Choice>
              <mc:Fallback>
                <p:oleObj name="Equation" r:id="rId7" imgW="5295600" imgH="1104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2286000"/>
                        <a:ext cx="476567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85800" y="303105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99"/>
                </a:solidFill>
              </a:rPr>
              <a:t>R: radius at particle surface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92740" y="3770055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According to these equations, if we increase the flow rate (F</a:t>
            </a:r>
            <a:r>
              <a:rPr lang="en-US" sz="2000" baseline="-25000" dirty="0" smtClean="0">
                <a:solidFill>
                  <a:srgbClr val="0000FF"/>
                </a:solidFill>
              </a:rPr>
              <a:t>T0</a:t>
            </a:r>
            <a:r>
              <a:rPr lang="en-US" sz="2000" dirty="0" smtClean="0">
                <a:solidFill>
                  <a:srgbClr val="0000FF"/>
                </a:solidFill>
              </a:rPr>
              <a:t>) without increasing the concentration of reactants in the feed, the observed </a:t>
            </a:r>
            <a:r>
              <a:rPr lang="en-US" sz="2000" dirty="0" err="1" smtClean="0">
                <a:solidFill>
                  <a:srgbClr val="0000FF"/>
                </a:solidFill>
              </a:rPr>
              <a:t>rxn</a:t>
            </a:r>
            <a:r>
              <a:rPr lang="en-US" sz="2000" dirty="0" smtClean="0">
                <a:solidFill>
                  <a:srgbClr val="0000FF"/>
                </a:solidFill>
              </a:rPr>
              <a:t> rate will increase if the </a:t>
            </a:r>
            <a:r>
              <a:rPr lang="en-US" sz="2000" dirty="0" err="1" smtClean="0">
                <a:solidFill>
                  <a:srgbClr val="0000FF"/>
                </a:solidFill>
              </a:rPr>
              <a:t>rxn</a:t>
            </a:r>
            <a:r>
              <a:rPr lang="en-US" sz="2000" dirty="0" smtClean="0">
                <a:solidFill>
                  <a:srgbClr val="0000FF"/>
                </a:solidFill>
              </a:rPr>
              <a:t> is limited (slowed down) by:</a:t>
            </a:r>
          </a:p>
          <a:p>
            <a:pPr marL="457200" indent="-457200">
              <a:spcAft>
                <a:spcPts val="600"/>
              </a:spcAft>
              <a:buAutoNum type="alphaLcPeriod"/>
            </a:pPr>
            <a:r>
              <a:rPr lang="en-US" sz="2000" dirty="0" smtClean="0"/>
              <a:t>External diffusion</a:t>
            </a:r>
          </a:p>
          <a:p>
            <a:pPr marL="457200" indent="-457200">
              <a:spcAft>
                <a:spcPts val="600"/>
              </a:spcAft>
              <a:buAutoNum type="alphaLcPeriod"/>
            </a:pPr>
            <a:r>
              <a:rPr lang="en-US" sz="2000" dirty="0" smtClean="0"/>
              <a:t>Internal diffusion</a:t>
            </a:r>
          </a:p>
          <a:p>
            <a:pPr marL="457200" indent="-457200">
              <a:spcAft>
                <a:spcPts val="600"/>
              </a:spcAft>
              <a:buAutoNum type="alphaLcPeriod"/>
            </a:pPr>
            <a:r>
              <a:rPr lang="en-US" sz="2000" dirty="0" smtClean="0"/>
              <a:t>The surface reaction</a:t>
            </a:r>
          </a:p>
          <a:p>
            <a:pPr marL="457200" indent="-457200">
              <a:spcAft>
                <a:spcPts val="600"/>
              </a:spcAft>
              <a:buAutoNum type="alphaLcPeriod"/>
            </a:pPr>
            <a:r>
              <a:rPr lang="en-US" sz="2000" dirty="0" smtClean="0"/>
              <a:t>Either external &amp; internal diffusion</a:t>
            </a:r>
          </a:p>
          <a:p>
            <a:pPr marL="457200" indent="-457200">
              <a:spcAft>
                <a:spcPts val="600"/>
              </a:spcAft>
              <a:buAutoNum type="alphaLcPeriod"/>
            </a:pPr>
            <a:r>
              <a:rPr lang="en-US" sz="2000" dirty="0" smtClean="0"/>
              <a:t> Any of these (external diffusion, internal diffusion, or surface reaction)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4742730"/>
            <a:ext cx="2468880" cy="274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65449" y="4738245"/>
            <a:ext cx="5714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Free-stream velocity (U)</a:t>
            </a:r>
            <a:r>
              <a:rPr lang="en-US" dirty="0" smtClean="0">
                <a:solidFill>
                  <a:srgbClr val="7030A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which is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</a:t>
            </a:r>
            <a:r>
              <a:rPr lang="en-US" dirty="0">
                <a:solidFill>
                  <a:srgbClr val="7030A0"/>
                </a:solidFill>
              </a:rPr>
              <a:t> to </a:t>
            </a:r>
            <a:r>
              <a:rPr lang="en-US" dirty="0" smtClean="0">
                <a:solidFill>
                  <a:srgbClr val="7030A0"/>
                </a:solidFill>
              </a:rPr>
              <a:t>flow rate for </a:t>
            </a:r>
            <a:r>
              <a:rPr lang="en-US" dirty="0">
                <a:solidFill>
                  <a:srgbClr val="7030A0"/>
                </a:solidFill>
              </a:rPr>
              <a:t>constant </a:t>
            </a:r>
            <a:r>
              <a:rPr lang="en-US" dirty="0" smtClean="0">
                <a:solidFill>
                  <a:srgbClr val="7030A0"/>
                </a:solidFill>
              </a:rPr>
              <a:t>C</a:t>
            </a:r>
            <a:r>
              <a:rPr lang="en-US" baseline="-25000" dirty="0" smtClean="0">
                <a:solidFill>
                  <a:srgbClr val="7030A0"/>
                </a:solidFill>
              </a:rPr>
              <a:t>A0</a:t>
            </a:r>
            <a:r>
              <a:rPr lang="en-US" dirty="0" smtClean="0">
                <a:solidFill>
                  <a:srgbClr val="7030A0"/>
                </a:solidFill>
              </a:rPr>
              <a:t>, is only in rate </a:t>
            </a:r>
            <a:r>
              <a:rPr lang="en-US" dirty="0" err="1" smtClean="0">
                <a:solidFill>
                  <a:srgbClr val="7030A0"/>
                </a:solidFill>
              </a:rPr>
              <a:t>eq</a:t>
            </a:r>
            <a:r>
              <a:rPr lang="en-US" dirty="0" smtClean="0">
                <a:solidFill>
                  <a:srgbClr val="7030A0"/>
                </a:solidFill>
              </a:rPr>
              <a:t> for a </a:t>
            </a:r>
            <a:r>
              <a:rPr lang="en-US" b="1" dirty="0" smtClean="0">
                <a:solidFill>
                  <a:srgbClr val="7030A0"/>
                </a:solidFill>
              </a:rPr>
              <a:t>external diffusion limited reaction</a:t>
            </a:r>
            <a:endParaRPr lang="en-US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4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4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graph below shows the reaction rates obtained when the irreversible, </a:t>
            </a:r>
            <a:r>
              <a:rPr lang="en-US" dirty="0" smtClean="0"/>
              <a:t>liquid-</a:t>
            </a:r>
          </a:p>
          <a:p>
            <a:pPr lvl="0"/>
            <a:r>
              <a:rPr lang="en-US" dirty="0" smtClean="0"/>
              <a:t>phase</a:t>
            </a:r>
            <a:r>
              <a:rPr lang="en-US" dirty="0"/>
              <a:t>, catalytic reaction A→B was carried out in a PBR using the indicated catalyst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T, </a:t>
            </a:r>
            <a:r>
              <a:rPr lang="en-US" dirty="0"/>
              <a:t>and </a:t>
            </a:r>
            <a:r>
              <a:rPr lang="en-US" dirty="0" smtClean="0"/>
              <a:t>F</a:t>
            </a:r>
            <a:r>
              <a:rPr lang="en-US" baseline="-25000" dirty="0" smtClean="0"/>
              <a:t>T0</a:t>
            </a:r>
            <a:r>
              <a:rPr lang="en-US" dirty="0" smtClean="0"/>
              <a:t>. C</a:t>
            </a:r>
            <a:r>
              <a:rPr lang="en-US" baseline="-25000" dirty="0" smtClean="0"/>
              <a:t>A0</a:t>
            </a:r>
            <a:r>
              <a:rPr lang="en-US" dirty="0" smtClean="0"/>
              <a:t> was the same in each tria</a:t>
            </a:r>
            <a:r>
              <a:rPr lang="en-US" dirty="0"/>
              <a:t>l</a:t>
            </a:r>
            <a:r>
              <a:rPr lang="en-US" dirty="0" smtClean="0"/>
              <a:t>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42900" y="887422"/>
          <a:ext cx="845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" y="4078069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</a:rPr>
              <a:t>Which</a:t>
            </a:r>
            <a:r>
              <a:rPr lang="en-US" dirty="0">
                <a:solidFill>
                  <a:srgbClr val="0000FF"/>
                </a:solidFill>
                <a:cs typeface="Arial"/>
              </a:rPr>
              <a:t>, if any,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of </a:t>
            </a:r>
            <a:r>
              <a:rPr lang="en-US" dirty="0">
                <a:solidFill>
                  <a:srgbClr val="0000FF"/>
                </a:solidFill>
                <a:cs typeface="Arial"/>
              </a:rPr>
              <a:t>the conditions shown (flow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rates, T, and 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  <a:cs typeface="Arial"/>
              </a:rPr>
              <a:t>p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) </a:t>
            </a:r>
            <a:r>
              <a:rPr lang="en-US" dirty="0">
                <a:solidFill>
                  <a:srgbClr val="0000FF"/>
                </a:solidFill>
                <a:cs typeface="Arial"/>
              </a:rPr>
              <a:t>is the reaction limited by </a:t>
            </a:r>
            <a:r>
              <a:rPr lang="en-US" b="1" dirty="0">
                <a:solidFill>
                  <a:srgbClr val="0000FF"/>
                </a:solidFill>
                <a:cs typeface="Arial"/>
              </a:rPr>
              <a:t>external diffusion?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684060"/>
            <a:ext cx="8778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External diffusion </a:t>
            </a:r>
            <a:r>
              <a:rPr lang="en-US" dirty="0" smtClean="0">
                <a:solidFill>
                  <a:srgbClr val="7030A0"/>
                </a:solidFill>
              </a:rPr>
              <a:t>limits the observed rate when increasing F</a:t>
            </a:r>
            <a:r>
              <a:rPr lang="en-US" baseline="-25000" dirty="0" smtClean="0">
                <a:solidFill>
                  <a:srgbClr val="7030A0"/>
                </a:solidFill>
              </a:rPr>
              <a:t>T0</a:t>
            </a:r>
            <a:r>
              <a:rPr lang="en-US" dirty="0" smtClean="0">
                <a:solidFill>
                  <a:srgbClr val="7030A0"/>
                </a:solidFill>
              </a:rPr>
              <a:t> increases –</a:t>
            </a:r>
            <a:r>
              <a:rPr lang="en-US" dirty="0" err="1" smtClean="0">
                <a:solidFill>
                  <a:srgbClr val="7030A0"/>
                </a:solidFill>
              </a:rPr>
              <a:t>r’</a:t>
            </a:r>
            <a:r>
              <a:rPr lang="en-US" baseline="-25000" dirty="0" err="1" smtClean="0">
                <a:solidFill>
                  <a:srgbClr val="7030A0"/>
                </a:solidFill>
              </a:rPr>
              <a:t>A</a:t>
            </a:r>
            <a:endParaRPr lang="en-US" baseline="-250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Need to find the points that have the same T and </a:t>
            </a:r>
            <a:r>
              <a:rPr lang="en-US" dirty="0" err="1" smtClean="0">
                <a:solidFill>
                  <a:srgbClr val="7030A0"/>
                </a:solidFill>
              </a:rPr>
              <a:t>d</a:t>
            </a:r>
            <a:r>
              <a:rPr lang="en-US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. If the rate increases when </a:t>
            </a:r>
            <a:r>
              <a:rPr lang="en-US" dirty="0" err="1" smtClean="0">
                <a:solidFill>
                  <a:srgbClr val="7030A0"/>
                </a:solidFill>
              </a:rPr>
              <a:t>F</a:t>
            </a:r>
            <a:r>
              <a:rPr lang="en-US" baseline="-25000" dirty="0" err="1" smtClean="0">
                <a:solidFill>
                  <a:srgbClr val="7030A0"/>
                </a:solidFill>
              </a:rPr>
              <a:t>to</a:t>
            </a:r>
            <a:r>
              <a:rPr lang="en-US" dirty="0" smtClean="0">
                <a:solidFill>
                  <a:srgbClr val="7030A0"/>
                </a:solidFill>
              </a:rPr>
              <a:t> increases, the trial at the </a:t>
            </a:r>
            <a:r>
              <a:rPr lang="en-US" b="1" i="1" dirty="0" smtClean="0">
                <a:solidFill>
                  <a:srgbClr val="7030A0"/>
                </a:solidFill>
              </a:rPr>
              <a:t>LOWER</a:t>
            </a:r>
            <a:r>
              <a:rPr lang="en-US" dirty="0" smtClean="0">
                <a:solidFill>
                  <a:srgbClr val="7030A0"/>
                </a:solidFill>
              </a:rPr>
              <a:t> flow rate is limited by external diffusion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953000" y="3124200"/>
            <a:ext cx="45720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5562600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Trial with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 = 400K,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baseline="-25000" dirty="0" err="1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= 0.8 cm &amp;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US" u="sng" baseline="-25000" dirty="0" smtClean="0">
                <a:solidFill>
                  <a:schemeClr val="accent6">
                    <a:lumMod val="75000"/>
                  </a:schemeClr>
                </a:solidFill>
              </a:rPr>
              <a:t>T0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= 1000 </a:t>
            </a:r>
            <a:r>
              <a:rPr lang="en-US" u="sng" dirty="0" err="1" smtClean="0">
                <a:solidFill>
                  <a:schemeClr val="accent6">
                    <a:lumMod val="75000"/>
                  </a:schemeClr>
                </a:solidFill>
              </a:rPr>
              <a:t>mol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/h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has a lower rate than the trial </a:t>
            </a:r>
            <a:r>
              <a:rPr lang="en-US" dirty="0"/>
              <a:t>with </a:t>
            </a:r>
            <a:r>
              <a:rPr lang="en-US" b="1" dirty="0"/>
              <a:t>T = 400K, </a:t>
            </a:r>
            <a:r>
              <a:rPr lang="en-US" b="1" dirty="0" err="1"/>
              <a:t>d</a:t>
            </a:r>
            <a:r>
              <a:rPr lang="en-US" b="1" baseline="-25000" dirty="0" err="1"/>
              <a:t>p</a:t>
            </a:r>
            <a:r>
              <a:rPr lang="en-US" b="1" dirty="0"/>
              <a:t>= 0.8 cm &amp; </a:t>
            </a:r>
            <a:r>
              <a:rPr lang="en-US" b="1" u="sng" dirty="0"/>
              <a:t>F</a:t>
            </a:r>
            <a:r>
              <a:rPr lang="en-US" b="1" u="sng" baseline="-25000" dirty="0"/>
              <a:t>T0</a:t>
            </a:r>
            <a:r>
              <a:rPr lang="en-US" b="1" u="sng" dirty="0"/>
              <a:t>= </a:t>
            </a:r>
            <a:r>
              <a:rPr lang="en-US" b="1" u="sng" dirty="0" smtClean="0"/>
              <a:t>1500 </a:t>
            </a:r>
            <a:r>
              <a:rPr lang="en-US" b="1" u="sng" dirty="0" err="1" smtClean="0"/>
              <a:t>mol</a:t>
            </a:r>
            <a:r>
              <a:rPr lang="en-US" b="1" u="sng" dirty="0" smtClean="0"/>
              <a:t>/h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953000" y="2913530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" y="6208931"/>
            <a:ext cx="908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/>
              </a:rPr>
              <a:t>Thus, rate is </a:t>
            </a:r>
            <a:r>
              <a:rPr lang="en-US" dirty="0">
                <a:cs typeface="Arial"/>
              </a:rPr>
              <a:t>limited by external diffusion </a:t>
            </a:r>
            <a:r>
              <a:rPr lang="en-US" dirty="0" smtClean="0">
                <a:cs typeface="Arial"/>
              </a:rPr>
              <a:t>when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 = 400K,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baseline="-25000" dirty="0" err="1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= 0.8 cm </a:t>
            </a:r>
            <a:r>
              <a:rPr lang="en-US" dirty="0"/>
              <a:t>&amp;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F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T0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= 1000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mol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/h</a:t>
            </a:r>
            <a:r>
              <a:rPr lang="en-US" dirty="0" smtClean="0">
                <a:cs typeface="Aria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6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4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graph below shows the reaction rates obtained when the irreversible, </a:t>
            </a:r>
            <a:r>
              <a:rPr lang="en-US" dirty="0" smtClean="0"/>
              <a:t>liquid-</a:t>
            </a:r>
          </a:p>
          <a:p>
            <a:pPr lvl="0"/>
            <a:r>
              <a:rPr lang="en-US" dirty="0" smtClean="0"/>
              <a:t>phase</a:t>
            </a:r>
            <a:r>
              <a:rPr lang="en-US" dirty="0"/>
              <a:t>, catalytic reaction A→B was carried out in a PBR using the indicated catalyst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, T, </a:t>
            </a:r>
            <a:r>
              <a:rPr lang="en-US" dirty="0"/>
              <a:t>and </a:t>
            </a:r>
            <a:r>
              <a:rPr lang="en-US" dirty="0" smtClean="0"/>
              <a:t>F</a:t>
            </a:r>
            <a:r>
              <a:rPr lang="en-US" baseline="-25000" dirty="0" smtClean="0"/>
              <a:t>T0</a:t>
            </a:r>
            <a:r>
              <a:rPr lang="en-US" dirty="0" smtClean="0"/>
              <a:t>. C</a:t>
            </a:r>
            <a:r>
              <a:rPr lang="en-US" baseline="-25000" dirty="0" smtClean="0"/>
              <a:t>A0</a:t>
            </a:r>
            <a:r>
              <a:rPr lang="en-US" dirty="0" smtClean="0"/>
              <a:t> was the same in each tria</a:t>
            </a:r>
            <a:r>
              <a:rPr lang="en-US" dirty="0"/>
              <a:t>l</a:t>
            </a:r>
            <a:r>
              <a:rPr lang="en-US" dirty="0" smtClean="0"/>
              <a:t>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42900" y="887422"/>
          <a:ext cx="845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" y="4078069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</a:rPr>
              <a:t>Which</a:t>
            </a:r>
            <a:r>
              <a:rPr lang="en-US" dirty="0">
                <a:solidFill>
                  <a:srgbClr val="0000FF"/>
                </a:solidFill>
                <a:cs typeface="Arial"/>
              </a:rPr>
              <a:t>, if any,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of </a:t>
            </a:r>
            <a:r>
              <a:rPr lang="en-US" dirty="0">
                <a:solidFill>
                  <a:srgbClr val="0000FF"/>
                </a:solidFill>
                <a:cs typeface="Arial"/>
              </a:rPr>
              <a:t>the conditions shown (flow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rates, T, and 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  <a:cs typeface="Arial"/>
              </a:rPr>
              <a:t>p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) </a:t>
            </a:r>
            <a:r>
              <a:rPr lang="en-US" dirty="0">
                <a:solidFill>
                  <a:srgbClr val="0000FF"/>
                </a:solidFill>
                <a:cs typeface="Arial"/>
              </a:rPr>
              <a:t>is the reaction limited by </a:t>
            </a:r>
            <a:r>
              <a:rPr lang="en-US" b="1" dirty="0">
                <a:solidFill>
                  <a:srgbClr val="0000FF"/>
                </a:solidFill>
                <a:cs typeface="Arial"/>
              </a:rPr>
              <a:t>external diffusion?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684060"/>
            <a:ext cx="8778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External diffusion </a:t>
            </a:r>
            <a:r>
              <a:rPr lang="en-US" dirty="0" smtClean="0">
                <a:solidFill>
                  <a:srgbClr val="7030A0"/>
                </a:solidFill>
              </a:rPr>
              <a:t>limits the observed rate when increasing F</a:t>
            </a:r>
            <a:r>
              <a:rPr lang="en-US" baseline="-25000" dirty="0" smtClean="0">
                <a:solidFill>
                  <a:srgbClr val="7030A0"/>
                </a:solidFill>
              </a:rPr>
              <a:t>T0</a:t>
            </a:r>
            <a:r>
              <a:rPr lang="en-US" dirty="0" smtClean="0">
                <a:solidFill>
                  <a:srgbClr val="7030A0"/>
                </a:solidFill>
              </a:rPr>
              <a:t> increases –</a:t>
            </a:r>
            <a:r>
              <a:rPr lang="en-US" dirty="0" err="1" smtClean="0">
                <a:solidFill>
                  <a:srgbClr val="7030A0"/>
                </a:solidFill>
              </a:rPr>
              <a:t>r’</a:t>
            </a:r>
            <a:r>
              <a:rPr lang="en-US" baseline="-25000" dirty="0" err="1" smtClean="0">
                <a:solidFill>
                  <a:srgbClr val="7030A0"/>
                </a:solidFill>
              </a:rPr>
              <a:t>A</a:t>
            </a:r>
            <a:endParaRPr lang="en-US" baseline="-250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Need to find the points that have the same T and </a:t>
            </a:r>
            <a:r>
              <a:rPr lang="en-US" dirty="0" err="1" smtClean="0">
                <a:solidFill>
                  <a:srgbClr val="7030A0"/>
                </a:solidFill>
              </a:rPr>
              <a:t>d</a:t>
            </a:r>
            <a:r>
              <a:rPr lang="en-US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. If the rate increases when </a:t>
            </a:r>
            <a:r>
              <a:rPr lang="en-US" dirty="0" err="1" smtClean="0">
                <a:solidFill>
                  <a:srgbClr val="7030A0"/>
                </a:solidFill>
              </a:rPr>
              <a:t>F</a:t>
            </a:r>
            <a:r>
              <a:rPr lang="en-US" baseline="-25000" dirty="0" err="1" smtClean="0">
                <a:solidFill>
                  <a:srgbClr val="7030A0"/>
                </a:solidFill>
              </a:rPr>
              <a:t>to</a:t>
            </a:r>
            <a:r>
              <a:rPr lang="en-US" dirty="0" smtClean="0">
                <a:solidFill>
                  <a:srgbClr val="7030A0"/>
                </a:solidFill>
              </a:rPr>
              <a:t> increases, the trial at the </a:t>
            </a:r>
            <a:r>
              <a:rPr lang="en-US" b="1" i="1" dirty="0" smtClean="0">
                <a:solidFill>
                  <a:srgbClr val="7030A0"/>
                </a:solidFill>
              </a:rPr>
              <a:t>LOWER</a:t>
            </a:r>
            <a:r>
              <a:rPr lang="en-US" dirty="0" smtClean="0">
                <a:solidFill>
                  <a:srgbClr val="7030A0"/>
                </a:solidFill>
              </a:rPr>
              <a:t> flow rate is limited by external diffusion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953000" y="2931460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5562600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Trial with </a:t>
            </a:r>
            <a:r>
              <a:rPr lang="en-US" b="1" dirty="0"/>
              <a:t>T = 400K, </a:t>
            </a:r>
            <a:r>
              <a:rPr lang="en-US" b="1" dirty="0" err="1"/>
              <a:t>d</a:t>
            </a:r>
            <a:r>
              <a:rPr lang="en-US" b="1" baseline="-25000" dirty="0" err="1"/>
              <a:t>p</a:t>
            </a:r>
            <a:r>
              <a:rPr lang="en-US" b="1" dirty="0"/>
              <a:t>= 0.8 cm &amp; </a:t>
            </a:r>
            <a:r>
              <a:rPr lang="en-US" b="1" u="sng" dirty="0"/>
              <a:t>F</a:t>
            </a:r>
            <a:r>
              <a:rPr lang="en-US" b="1" u="sng" baseline="-25000" dirty="0"/>
              <a:t>T0</a:t>
            </a:r>
            <a:r>
              <a:rPr lang="en-US" b="1" u="sng" dirty="0"/>
              <a:t>= </a:t>
            </a:r>
            <a:r>
              <a:rPr lang="en-US" b="1" u="sng" dirty="0" smtClean="0"/>
              <a:t>1500 </a:t>
            </a:r>
            <a:r>
              <a:rPr lang="en-US" b="1" u="sng" dirty="0" err="1"/>
              <a:t>mol</a:t>
            </a:r>
            <a:r>
              <a:rPr lang="en-US" b="1" u="sng" dirty="0"/>
              <a:t>/h</a:t>
            </a:r>
            <a:r>
              <a:rPr lang="en-US" b="1" dirty="0"/>
              <a:t> </a:t>
            </a:r>
            <a:r>
              <a:rPr lang="en-US" dirty="0" smtClean="0"/>
              <a:t>has a lower rate than the trial with </a:t>
            </a:r>
            <a:r>
              <a:rPr lang="en-US" dirty="0">
                <a:solidFill>
                  <a:srgbClr val="008683"/>
                </a:solidFill>
              </a:rPr>
              <a:t>T = 400K, </a:t>
            </a:r>
            <a:r>
              <a:rPr lang="en-US" dirty="0" err="1">
                <a:solidFill>
                  <a:srgbClr val="008683"/>
                </a:solidFill>
              </a:rPr>
              <a:t>d</a:t>
            </a:r>
            <a:r>
              <a:rPr lang="en-US" baseline="-25000" dirty="0" err="1">
                <a:solidFill>
                  <a:srgbClr val="008683"/>
                </a:solidFill>
              </a:rPr>
              <a:t>p</a:t>
            </a:r>
            <a:r>
              <a:rPr lang="en-US" dirty="0">
                <a:solidFill>
                  <a:srgbClr val="008683"/>
                </a:solidFill>
              </a:rPr>
              <a:t>= 0.8 cm &amp; </a:t>
            </a:r>
            <a:r>
              <a:rPr lang="en-US" u="sng" dirty="0">
                <a:solidFill>
                  <a:srgbClr val="008683"/>
                </a:solidFill>
              </a:rPr>
              <a:t>F</a:t>
            </a:r>
            <a:r>
              <a:rPr lang="en-US" u="sng" baseline="-25000" dirty="0">
                <a:solidFill>
                  <a:srgbClr val="008683"/>
                </a:solidFill>
              </a:rPr>
              <a:t>T0</a:t>
            </a:r>
            <a:r>
              <a:rPr lang="en-US" u="sng" dirty="0">
                <a:solidFill>
                  <a:srgbClr val="008683"/>
                </a:solidFill>
              </a:rPr>
              <a:t>= </a:t>
            </a:r>
            <a:r>
              <a:rPr lang="en-US" u="sng" dirty="0" smtClean="0">
                <a:solidFill>
                  <a:srgbClr val="008683"/>
                </a:solidFill>
              </a:rPr>
              <a:t>2000 </a:t>
            </a:r>
            <a:r>
              <a:rPr lang="en-US" u="sng" dirty="0" err="1" smtClean="0">
                <a:solidFill>
                  <a:srgbClr val="008683"/>
                </a:solidFill>
              </a:rPr>
              <a:t>mol</a:t>
            </a:r>
            <a:r>
              <a:rPr lang="en-US" u="sng" dirty="0" smtClean="0">
                <a:solidFill>
                  <a:srgbClr val="008683"/>
                </a:solidFill>
              </a:rPr>
              <a:t>/h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953000" y="2308410"/>
            <a:ext cx="457200" cy="0"/>
          </a:xfrm>
          <a:prstGeom prst="straightConnector1">
            <a:avLst/>
          </a:prstGeom>
          <a:ln w="28575">
            <a:solidFill>
              <a:srgbClr val="00D1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81285" y="2940425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diff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lim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" y="6208931"/>
            <a:ext cx="908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/>
              </a:rPr>
              <a:t>Thus, rate is </a:t>
            </a:r>
            <a:r>
              <a:rPr lang="en-US" dirty="0">
                <a:cs typeface="Arial"/>
              </a:rPr>
              <a:t>limited by external diffusion </a:t>
            </a:r>
            <a:r>
              <a:rPr lang="en-US" dirty="0" smtClean="0">
                <a:cs typeface="Arial"/>
              </a:rPr>
              <a:t>when </a:t>
            </a:r>
            <a:r>
              <a:rPr lang="en-US" dirty="0"/>
              <a:t>T = 400K, </a:t>
            </a:r>
            <a:r>
              <a:rPr lang="en-US" dirty="0" err="1"/>
              <a:t>d</a:t>
            </a:r>
            <a:r>
              <a:rPr lang="en-US" baseline="-25000" dirty="0" err="1"/>
              <a:t>p</a:t>
            </a:r>
            <a:r>
              <a:rPr lang="en-US" dirty="0"/>
              <a:t>= 0.8 cm &amp; F</a:t>
            </a:r>
            <a:r>
              <a:rPr lang="en-US" baseline="-25000" dirty="0"/>
              <a:t>T0</a:t>
            </a:r>
            <a:r>
              <a:rPr lang="en-US" dirty="0"/>
              <a:t>= </a:t>
            </a:r>
            <a:r>
              <a:rPr lang="en-US" dirty="0" smtClean="0"/>
              <a:t>1500 </a:t>
            </a:r>
            <a:r>
              <a:rPr lang="en-US" dirty="0" err="1"/>
              <a:t>mol</a:t>
            </a:r>
            <a:r>
              <a:rPr lang="en-US" dirty="0"/>
              <a:t>/h</a:t>
            </a:r>
            <a:r>
              <a:rPr lang="en-US" dirty="0" smtClean="0">
                <a:cs typeface="Aria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4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ChBE 424 sp 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hB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ChBE 424 sp 09</Template>
  <TotalTime>2090</TotalTime>
  <Words>6292</Words>
  <Application>Microsoft Office PowerPoint</Application>
  <PresentationFormat>On-screen Show (4:3)</PresentationFormat>
  <Paragraphs>621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Symbol</vt:lpstr>
      <vt:lpstr>ChBE 424 sp 09</vt:lpstr>
      <vt:lpstr>ChBE template</vt:lpstr>
      <vt:lpstr>Equation</vt:lpstr>
      <vt:lpstr>Review: Simultaneous Internal Diffusion &amp; External Diffusion</vt:lpstr>
      <vt:lpstr>Review: Basic Molar Balance at Spherical Pellet Surface</vt:lpstr>
      <vt:lpstr>Review: Overall Molar Rate of Reaction</vt:lpstr>
      <vt:lpstr>Review: Overall Effectiveness Factors</vt:lpstr>
      <vt:lpstr>Review: Observed Rxn Rate Variation vs FT0, dp &amp; T</vt:lpstr>
      <vt:lpstr>Review: Rxn Rate Variation vs Reactor Conditions</vt:lpstr>
      <vt:lpstr>Observed Rxn Rate vs FT0, dp &amp; 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Review: Mass Transfer Limited Rxn in PBR</vt:lpstr>
      <vt:lpstr>Review: Mass Transfer Limited Rxn in PBR (continued)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mlkraft2</dc:creator>
  <cp:lastModifiedBy>Mary</cp:lastModifiedBy>
  <cp:revision>216</cp:revision>
  <cp:lastPrinted>2014-11-19T14:44:51Z</cp:lastPrinted>
  <dcterms:created xsi:type="dcterms:W3CDTF">2009-04-19T17:57:08Z</dcterms:created>
  <dcterms:modified xsi:type="dcterms:W3CDTF">2015-08-23T22:38:20Z</dcterms:modified>
</cp:coreProperties>
</file>